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9.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7"/>
  </p:notesMasterIdLst>
  <p:sldIdLst>
    <p:sldId id="267" r:id="rId2"/>
    <p:sldId id="378" r:id="rId3"/>
    <p:sldId id="379" r:id="rId4"/>
    <p:sldId id="380" r:id="rId5"/>
    <p:sldId id="391" r:id="rId6"/>
    <p:sldId id="392" r:id="rId7"/>
    <p:sldId id="389" r:id="rId8"/>
    <p:sldId id="381" r:id="rId9"/>
    <p:sldId id="390" r:id="rId10"/>
    <p:sldId id="383" r:id="rId11"/>
    <p:sldId id="393" r:id="rId12"/>
    <p:sldId id="385" r:id="rId13"/>
    <p:sldId id="315" r:id="rId14"/>
    <p:sldId id="287" r:id="rId15"/>
    <p:sldId id="335" r:id="rId16"/>
    <p:sldId id="366" r:id="rId17"/>
    <p:sldId id="367" r:id="rId18"/>
    <p:sldId id="368" r:id="rId19"/>
    <p:sldId id="369" r:id="rId20"/>
    <p:sldId id="450" r:id="rId21"/>
    <p:sldId id="370" r:id="rId22"/>
    <p:sldId id="451" r:id="rId23"/>
    <p:sldId id="388" r:id="rId24"/>
    <p:sldId id="386" r:id="rId25"/>
    <p:sldId id="439" r:id="rId26"/>
    <p:sldId id="441" r:id="rId27"/>
    <p:sldId id="442" r:id="rId28"/>
    <p:sldId id="438" r:id="rId29"/>
    <p:sldId id="397" r:id="rId30"/>
    <p:sldId id="434" r:id="rId31"/>
    <p:sldId id="399" r:id="rId32"/>
    <p:sldId id="400" r:id="rId33"/>
    <p:sldId id="401" r:id="rId34"/>
    <p:sldId id="530" r:id="rId35"/>
    <p:sldId id="531" r:id="rId36"/>
    <p:sldId id="532" r:id="rId37"/>
    <p:sldId id="533" r:id="rId38"/>
    <p:sldId id="534" r:id="rId39"/>
    <p:sldId id="535" r:id="rId40"/>
    <p:sldId id="536" r:id="rId41"/>
    <p:sldId id="453" r:id="rId42"/>
    <p:sldId id="452" r:id="rId43"/>
    <p:sldId id="454" r:id="rId44"/>
    <p:sldId id="430" r:id="rId45"/>
    <p:sldId id="337" r:id="rId46"/>
    <p:sldId id="402" r:id="rId47"/>
    <p:sldId id="403" r:id="rId48"/>
    <p:sldId id="405" r:id="rId49"/>
    <p:sldId id="404" r:id="rId50"/>
    <p:sldId id="406" r:id="rId51"/>
    <p:sldId id="408" r:id="rId52"/>
    <p:sldId id="407" r:id="rId53"/>
    <p:sldId id="339" r:id="rId54"/>
    <p:sldId id="342" r:id="rId55"/>
    <p:sldId id="341" r:id="rId56"/>
    <p:sldId id="410" r:id="rId57"/>
    <p:sldId id="340" r:id="rId58"/>
    <p:sldId id="432" r:id="rId59"/>
    <p:sldId id="345" r:id="rId60"/>
    <p:sldId id="344" r:id="rId61"/>
    <p:sldId id="435" r:id="rId62"/>
    <p:sldId id="537" r:id="rId63"/>
    <p:sldId id="436" r:id="rId64"/>
    <p:sldId id="416" r:id="rId65"/>
    <p:sldId id="455" r:id="rId66"/>
    <p:sldId id="456" r:id="rId67"/>
    <p:sldId id="417" r:id="rId68"/>
    <p:sldId id="457" r:id="rId69"/>
    <p:sldId id="419" r:id="rId70"/>
    <p:sldId id="437" r:id="rId71"/>
    <p:sldId id="458" r:id="rId72"/>
    <p:sldId id="460" r:id="rId73"/>
    <p:sldId id="461" r:id="rId74"/>
    <p:sldId id="462" r:id="rId75"/>
    <p:sldId id="463" r:id="rId76"/>
    <p:sldId id="464" r:id="rId77"/>
    <p:sldId id="465" r:id="rId78"/>
    <p:sldId id="466" r:id="rId79"/>
    <p:sldId id="467" r:id="rId80"/>
    <p:sldId id="468" r:id="rId81"/>
    <p:sldId id="421" r:id="rId82"/>
    <p:sldId id="470" r:id="rId83"/>
    <p:sldId id="422" r:id="rId84"/>
    <p:sldId id="471" r:id="rId85"/>
    <p:sldId id="539" r:id="rId86"/>
    <p:sldId id="563" r:id="rId87"/>
    <p:sldId id="572" r:id="rId88"/>
    <p:sldId id="564" r:id="rId89"/>
    <p:sldId id="425" r:id="rId90"/>
    <p:sldId id="423" r:id="rId91"/>
    <p:sldId id="427" r:id="rId92"/>
    <p:sldId id="473" r:id="rId93"/>
    <p:sldId id="540" r:id="rId94"/>
    <p:sldId id="565" r:id="rId95"/>
    <p:sldId id="567" r:id="rId96"/>
    <p:sldId id="566" r:id="rId97"/>
    <p:sldId id="426" r:id="rId98"/>
    <p:sldId id="472" r:id="rId99"/>
    <p:sldId id="541" r:id="rId100"/>
    <p:sldId id="568" r:id="rId101"/>
    <p:sldId id="573" r:id="rId102"/>
    <p:sldId id="569" r:id="rId103"/>
    <p:sldId id="574" r:id="rId104"/>
    <p:sldId id="476" r:id="rId105"/>
    <p:sldId id="474" r:id="rId106"/>
    <p:sldId id="469" r:id="rId107"/>
    <p:sldId id="475" r:id="rId108"/>
    <p:sldId id="477" r:id="rId109"/>
    <p:sldId id="479" r:id="rId110"/>
    <p:sldId id="510" r:id="rId111"/>
    <p:sldId id="478" r:id="rId112"/>
    <p:sldId id="480" r:id="rId113"/>
    <p:sldId id="511" r:id="rId114"/>
    <p:sldId id="429" r:id="rId115"/>
    <p:sldId id="542" r:id="rId116"/>
    <p:sldId id="570" r:id="rId117"/>
    <p:sldId id="543" r:id="rId118"/>
    <p:sldId id="544" r:id="rId119"/>
    <p:sldId id="545" r:id="rId120"/>
    <p:sldId id="571" r:id="rId121"/>
    <p:sldId id="481" r:id="rId122"/>
    <p:sldId id="550" r:id="rId123"/>
    <p:sldId id="551" r:id="rId124"/>
    <p:sldId id="553" r:id="rId125"/>
    <p:sldId id="552" r:id="rId126"/>
    <p:sldId id="554" r:id="rId127"/>
    <p:sldId id="555" r:id="rId128"/>
    <p:sldId id="556" r:id="rId129"/>
    <p:sldId id="512" r:id="rId130"/>
    <p:sldId id="546" r:id="rId131"/>
    <p:sldId id="548" r:id="rId132"/>
    <p:sldId id="547" r:id="rId133"/>
    <p:sldId id="549" r:id="rId134"/>
    <p:sldId id="513" r:id="rId135"/>
    <p:sldId id="482" r:id="rId136"/>
    <p:sldId id="514" r:id="rId137"/>
    <p:sldId id="519" r:id="rId138"/>
    <p:sldId id="485" r:id="rId139"/>
    <p:sldId id="515" r:id="rId140"/>
    <p:sldId id="516" r:id="rId141"/>
    <p:sldId id="486" r:id="rId142"/>
    <p:sldId id="517" r:id="rId143"/>
    <p:sldId id="518" r:id="rId144"/>
    <p:sldId id="491" r:id="rId145"/>
    <p:sldId id="520" r:id="rId146"/>
    <p:sldId id="522" r:id="rId147"/>
    <p:sldId id="538" r:id="rId148"/>
    <p:sldId id="521" r:id="rId149"/>
    <p:sldId id="492" r:id="rId150"/>
    <p:sldId id="523" r:id="rId151"/>
    <p:sldId id="524" r:id="rId152"/>
    <p:sldId id="526" r:id="rId153"/>
    <p:sldId id="525" r:id="rId154"/>
    <p:sldId id="493" r:id="rId155"/>
    <p:sldId id="527" r:id="rId156"/>
    <p:sldId id="529" r:id="rId157"/>
    <p:sldId id="528" r:id="rId158"/>
    <p:sldId id="509" r:id="rId159"/>
    <p:sldId id="431" r:id="rId160"/>
    <p:sldId id="557" r:id="rId161"/>
    <p:sldId id="558" r:id="rId162"/>
    <p:sldId id="559" r:id="rId163"/>
    <p:sldId id="560" r:id="rId164"/>
    <p:sldId id="561" r:id="rId165"/>
    <p:sldId id="562" r:id="rId166"/>
  </p:sldIdLst>
  <p:sldSz cx="9144000" cy="6858000" type="screen4x3"/>
  <p:notesSz cx="9283700" cy="6946900"/>
  <p:defaultTextStyle>
    <a:defPPr>
      <a:defRPr lang="en-US"/>
    </a:defPPr>
    <a:lvl1pPr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5pPr>
    <a:lvl6pPr marL="2286000" algn="l" defTabSz="914400" rtl="0" eaLnBrk="1" latinLnBrk="0" hangingPunct="1">
      <a:defRPr sz="2200" u="sng" kern="1200">
        <a:solidFill>
          <a:schemeClr val="tx1"/>
        </a:solidFill>
        <a:latin typeface="Arial" panose="020B0604020202020204" pitchFamily="34" charset="0"/>
        <a:ea typeface="+mn-ea"/>
        <a:cs typeface="+mn-cs"/>
      </a:defRPr>
    </a:lvl6pPr>
    <a:lvl7pPr marL="2743200" algn="l" defTabSz="914400" rtl="0" eaLnBrk="1" latinLnBrk="0" hangingPunct="1">
      <a:defRPr sz="2200" u="sng" kern="1200">
        <a:solidFill>
          <a:schemeClr val="tx1"/>
        </a:solidFill>
        <a:latin typeface="Arial" panose="020B0604020202020204" pitchFamily="34" charset="0"/>
        <a:ea typeface="+mn-ea"/>
        <a:cs typeface="+mn-cs"/>
      </a:defRPr>
    </a:lvl7pPr>
    <a:lvl8pPr marL="3200400" algn="l" defTabSz="914400" rtl="0" eaLnBrk="1" latinLnBrk="0" hangingPunct="1">
      <a:defRPr sz="2200" u="sng" kern="1200">
        <a:solidFill>
          <a:schemeClr val="tx1"/>
        </a:solidFill>
        <a:latin typeface="Arial" panose="020B0604020202020204" pitchFamily="34" charset="0"/>
        <a:ea typeface="+mn-ea"/>
        <a:cs typeface="+mn-cs"/>
      </a:defRPr>
    </a:lvl8pPr>
    <a:lvl9pPr marL="3657600" algn="l" defTabSz="914400" rtl="0" eaLnBrk="1" latinLnBrk="0" hangingPunct="1">
      <a:defRPr sz="2200" u="sng"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A1D9"/>
    <a:srgbClr val="CC9900"/>
    <a:srgbClr val="FF5050"/>
    <a:srgbClr val="79689E"/>
    <a:srgbClr val="60C3E5"/>
    <a:srgbClr val="F9D729"/>
    <a:srgbClr val="B72730"/>
    <a:srgbClr val="EB973C"/>
    <a:srgbClr val="33A6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06" autoAdjust="0"/>
    <p:restoredTop sz="94646" autoAdjust="0"/>
  </p:normalViewPr>
  <p:slideViewPr>
    <p:cSldViewPr>
      <p:cViewPr varScale="1">
        <p:scale>
          <a:sx n="112" d="100"/>
          <a:sy n="112" d="100"/>
        </p:scale>
        <p:origin x="161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40227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u="none">
                <a:latin typeface="Arial" charset="0"/>
              </a:defRPr>
            </a:lvl1pPr>
          </a:lstStyle>
          <a:p>
            <a:pPr>
              <a:defRPr/>
            </a:pPr>
            <a:endParaRPr lang="en-US" dirty="0"/>
          </a:p>
        </p:txBody>
      </p:sp>
      <p:sp>
        <p:nvSpPr>
          <p:cNvPr id="138243" name="Rectangle 3"/>
          <p:cNvSpPr>
            <a:spLocks noGrp="1" noChangeArrowheads="1"/>
          </p:cNvSpPr>
          <p:nvPr>
            <p:ph type="dt" idx="1"/>
          </p:nvPr>
        </p:nvSpPr>
        <p:spPr bwMode="auto">
          <a:xfrm>
            <a:off x="5259388" y="0"/>
            <a:ext cx="40227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u="none">
                <a:latin typeface="Arial" charset="0"/>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2905125" y="520700"/>
            <a:ext cx="3473450" cy="2605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5" name="Rectangle 5"/>
          <p:cNvSpPr>
            <a:spLocks noGrp="1" noChangeArrowheads="1"/>
          </p:cNvSpPr>
          <p:nvPr>
            <p:ph type="body" sz="quarter" idx="3"/>
          </p:nvPr>
        </p:nvSpPr>
        <p:spPr bwMode="auto">
          <a:xfrm>
            <a:off x="928688" y="3300413"/>
            <a:ext cx="7426325" cy="3125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8246" name="Rectangle 6"/>
          <p:cNvSpPr>
            <a:spLocks noGrp="1" noChangeArrowheads="1"/>
          </p:cNvSpPr>
          <p:nvPr>
            <p:ph type="ftr" sz="quarter" idx="4"/>
          </p:nvPr>
        </p:nvSpPr>
        <p:spPr bwMode="auto">
          <a:xfrm>
            <a:off x="0" y="6597650"/>
            <a:ext cx="4022725" cy="347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u="none">
                <a:latin typeface="Arial" charset="0"/>
              </a:defRPr>
            </a:lvl1pPr>
          </a:lstStyle>
          <a:p>
            <a:pPr>
              <a:defRPr/>
            </a:pPr>
            <a:endParaRPr lang="en-US" dirty="0"/>
          </a:p>
        </p:txBody>
      </p:sp>
      <p:sp>
        <p:nvSpPr>
          <p:cNvPr id="138247" name="Rectangle 7"/>
          <p:cNvSpPr>
            <a:spLocks noGrp="1" noChangeArrowheads="1"/>
          </p:cNvSpPr>
          <p:nvPr>
            <p:ph type="sldNum" sz="quarter" idx="5"/>
          </p:nvPr>
        </p:nvSpPr>
        <p:spPr bwMode="auto">
          <a:xfrm>
            <a:off x="5259388" y="6597650"/>
            <a:ext cx="4022725" cy="347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u="none" smtClean="0"/>
            </a:lvl1pPr>
          </a:lstStyle>
          <a:p>
            <a:pPr>
              <a:defRPr/>
            </a:pPr>
            <a:fld id="{3A8CDE1C-87A1-44FB-9B5C-E950AAFA489D}" type="slidenum">
              <a:rPr lang="en-US" altLang="en-US"/>
              <a:pPr>
                <a:defRPr/>
              </a:pPr>
              <a:t>‹#›</a:t>
            </a:fld>
            <a:endParaRPr lang="en-US" altLang="en-US" dirty="0"/>
          </a:p>
        </p:txBody>
      </p:sp>
    </p:spTree>
    <p:extLst>
      <p:ext uri="{BB962C8B-B14F-4D97-AF65-F5344CB8AC3E}">
        <p14:creationId xmlns:p14="http://schemas.microsoft.com/office/powerpoint/2010/main" val="51100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33230D-856C-4861-AA20-69604F41EF22}" type="slidenum">
              <a:rPr lang="en-US" altLang="en-US"/>
              <a:pPr>
                <a:spcBef>
                  <a:spcPct val="0"/>
                </a:spcBef>
              </a:pPr>
              <a:t>1</a:t>
            </a:fld>
            <a:endParaRPr lang="en-US" altLang="en-US" dirty="0"/>
          </a:p>
        </p:txBody>
      </p:sp>
    </p:spTree>
    <p:extLst>
      <p:ext uri="{BB962C8B-B14F-4D97-AF65-F5344CB8AC3E}">
        <p14:creationId xmlns:p14="http://schemas.microsoft.com/office/powerpoint/2010/main" val="27905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231570-8388-4373-812C-6D9BBDA4D8FD}" type="slidenum">
              <a:rPr lang="en-US" altLang="en-US"/>
              <a:pPr>
                <a:spcBef>
                  <a:spcPct val="0"/>
                </a:spcBef>
              </a:pPr>
              <a:t>27</a:t>
            </a:fld>
            <a:endParaRPr lang="en-US" altLang="en-US" dirty="0"/>
          </a:p>
        </p:txBody>
      </p:sp>
    </p:spTree>
    <p:extLst>
      <p:ext uri="{BB962C8B-B14F-4D97-AF65-F5344CB8AC3E}">
        <p14:creationId xmlns:p14="http://schemas.microsoft.com/office/powerpoint/2010/main" val="385214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Definitely get help on the way. There is not much you can do as a first aid volunteer if their airway swells shut. You can help a victim use their EpiPen. </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32</a:t>
            </a:fld>
            <a:endParaRPr lang="en-US" dirty="0"/>
          </a:p>
        </p:txBody>
      </p:sp>
    </p:spTree>
    <p:extLst>
      <p:ext uri="{BB962C8B-B14F-4D97-AF65-F5344CB8AC3E}">
        <p14:creationId xmlns:p14="http://schemas.microsoft.com/office/powerpoint/2010/main" val="284505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Don’t wait for symptoms to get serious. Help them take their epi shot as soon as there are difficulties.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33</a:t>
            </a:fld>
            <a:endParaRPr lang="en-US" dirty="0"/>
          </a:p>
        </p:txBody>
      </p:sp>
    </p:spTree>
    <p:extLst>
      <p:ext uri="{BB962C8B-B14F-4D97-AF65-F5344CB8AC3E}">
        <p14:creationId xmlns:p14="http://schemas.microsoft.com/office/powerpoint/2010/main" val="267067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9F23AE-D5EB-4B42-8E04-80D02B2D09BB}" type="slidenum">
              <a:rPr lang="en-US" altLang="en-US"/>
              <a:pPr>
                <a:spcBef>
                  <a:spcPct val="0"/>
                </a:spcBef>
              </a:pPr>
              <a:t>34</a:t>
            </a:fld>
            <a:endParaRPr lang="en-US" altLang="en-US" dirty="0"/>
          </a:p>
        </p:txBody>
      </p:sp>
    </p:spTree>
    <p:extLst>
      <p:ext uri="{BB962C8B-B14F-4D97-AF65-F5344CB8AC3E}">
        <p14:creationId xmlns:p14="http://schemas.microsoft.com/office/powerpoint/2010/main" val="4191620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93E033-6E34-4910-8586-F4B46F213077}" type="slidenum">
              <a:rPr lang="en-US" altLang="en-US"/>
              <a:pPr>
                <a:spcBef>
                  <a:spcPct val="0"/>
                </a:spcBef>
              </a:pPr>
              <a:t>35</a:t>
            </a:fld>
            <a:endParaRPr lang="en-US" altLang="en-US" dirty="0"/>
          </a:p>
        </p:txBody>
      </p:sp>
    </p:spTree>
    <p:extLst>
      <p:ext uri="{BB962C8B-B14F-4D97-AF65-F5344CB8AC3E}">
        <p14:creationId xmlns:p14="http://schemas.microsoft.com/office/powerpoint/2010/main" val="37547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CF07F3-6B05-446D-A2B5-1C563396A628}" type="slidenum">
              <a:rPr lang="en-US" altLang="en-US"/>
              <a:pPr>
                <a:spcBef>
                  <a:spcPct val="0"/>
                </a:spcBef>
              </a:pPr>
              <a:t>36</a:t>
            </a:fld>
            <a:endParaRPr lang="en-US" altLang="en-US" dirty="0"/>
          </a:p>
        </p:txBody>
      </p:sp>
    </p:spTree>
    <p:extLst>
      <p:ext uri="{BB962C8B-B14F-4D97-AF65-F5344CB8AC3E}">
        <p14:creationId xmlns:p14="http://schemas.microsoft.com/office/powerpoint/2010/main" val="1324821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B68600-5F39-4005-B571-9234B89709A8}" type="slidenum">
              <a:rPr lang="en-US" altLang="en-US"/>
              <a:pPr>
                <a:spcBef>
                  <a:spcPct val="0"/>
                </a:spcBef>
              </a:pPr>
              <a:t>37</a:t>
            </a:fld>
            <a:endParaRPr lang="en-US" altLang="en-US" dirty="0"/>
          </a:p>
        </p:txBody>
      </p:sp>
    </p:spTree>
    <p:extLst>
      <p:ext uri="{BB962C8B-B14F-4D97-AF65-F5344CB8AC3E}">
        <p14:creationId xmlns:p14="http://schemas.microsoft.com/office/powerpoint/2010/main" val="399698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1F9E5B-FD5B-44E8-A7A9-27A77109747B}" type="slidenum">
              <a:rPr lang="en-US" altLang="en-US"/>
              <a:pPr>
                <a:spcBef>
                  <a:spcPct val="0"/>
                </a:spcBef>
              </a:pPr>
              <a:t>38</a:t>
            </a:fld>
            <a:endParaRPr lang="en-US" altLang="en-US" dirty="0"/>
          </a:p>
        </p:txBody>
      </p:sp>
    </p:spTree>
    <p:extLst>
      <p:ext uri="{BB962C8B-B14F-4D97-AF65-F5344CB8AC3E}">
        <p14:creationId xmlns:p14="http://schemas.microsoft.com/office/powerpoint/2010/main" val="37969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B748B8-35EC-4120-BD2C-6FB5BBE87031}" type="slidenum">
              <a:rPr lang="en-US" altLang="en-US"/>
              <a:pPr>
                <a:spcBef>
                  <a:spcPct val="0"/>
                </a:spcBef>
              </a:pPr>
              <a:t>39</a:t>
            </a:fld>
            <a:endParaRPr lang="en-US" altLang="en-US" dirty="0"/>
          </a:p>
        </p:txBody>
      </p:sp>
    </p:spTree>
    <p:extLst>
      <p:ext uri="{BB962C8B-B14F-4D97-AF65-F5344CB8AC3E}">
        <p14:creationId xmlns:p14="http://schemas.microsoft.com/office/powerpoint/2010/main" val="2350055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A82E1A-179B-42D4-8F02-84B6FAFBCA20}" type="slidenum">
              <a:rPr lang="en-US" altLang="en-US"/>
              <a:pPr>
                <a:spcBef>
                  <a:spcPct val="0"/>
                </a:spcBef>
              </a:pPr>
              <a:t>45</a:t>
            </a:fld>
            <a:endParaRPr lang="en-US" altLang="en-US" dirty="0"/>
          </a:p>
        </p:txBody>
      </p:sp>
    </p:spTree>
    <p:extLst>
      <p:ext uri="{BB962C8B-B14F-4D97-AF65-F5344CB8AC3E}">
        <p14:creationId xmlns:p14="http://schemas.microsoft.com/office/powerpoint/2010/main" val="411163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4B5928-27B9-4208-AFDA-0FDECB4C780A}" type="slidenum">
              <a:rPr lang="en-US" altLang="en-US"/>
              <a:pPr>
                <a:spcBef>
                  <a:spcPct val="0"/>
                </a:spcBef>
              </a:pPr>
              <a:t>13</a:t>
            </a:fld>
            <a:endParaRPr lang="en-US" altLang="en-US" dirty="0"/>
          </a:p>
        </p:txBody>
      </p:sp>
    </p:spTree>
    <p:extLst>
      <p:ext uri="{BB962C8B-B14F-4D97-AF65-F5344CB8AC3E}">
        <p14:creationId xmlns:p14="http://schemas.microsoft.com/office/powerpoint/2010/main" val="1889489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87E6F7-FE90-4819-8E88-60744E4886BF}" type="slidenum">
              <a:rPr lang="en-US" altLang="en-US"/>
              <a:pPr>
                <a:spcBef>
                  <a:spcPct val="0"/>
                </a:spcBef>
              </a:pPr>
              <a:t>53</a:t>
            </a:fld>
            <a:endParaRPr lang="en-US" altLang="en-US" dirty="0"/>
          </a:p>
        </p:txBody>
      </p:sp>
    </p:spTree>
    <p:extLst>
      <p:ext uri="{BB962C8B-B14F-4D97-AF65-F5344CB8AC3E}">
        <p14:creationId xmlns:p14="http://schemas.microsoft.com/office/powerpoint/2010/main" val="49933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BF607C-59E4-4296-A38F-739BAF985D0A}" type="slidenum">
              <a:rPr lang="en-US" altLang="en-US"/>
              <a:pPr>
                <a:spcBef>
                  <a:spcPct val="0"/>
                </a:spcBef>
              </a:pPr>
              <a:t>54</a:t>
            </a:fld>
            <a:endParaRPr lang="en-US" altLang="en-US" dirty="0"/>
          </a:p>
        </p:txBody>
      </p:sp>
    </p:spTree>
    <p:extLst>
      <p:ext uri="{BB962C8B-B14F-4D97-AF65-F5344CB8AC3E}">
        <p14:creationId xmlns:p14="http://schemas.microsoft.com/office/powerpoint/2010/main" val="3936714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E92288-EC96-4855-AB9C-6C057E1A08E8}" type="slidenum">
              <a:rPr lang="en-US" altLang="en-US"/>
              <a:pPr>
                <a:spcBef>
                  <a:spcPct val="0"/>
                </a:spcBef>
              </a:pPr>
              <a:t>55</a:t>
            </a:fld>
            <a:endParaRPr lang="en-US" altLang="en-US" dirty="0"/>
          </a:p>
        </p:txBody>
      </p:sp>
    </p:spTree>
    <p:extLst>
      <p:ext uri="{BB962C8B-B14F-4D97-AF65-F5344CB8AC3E}">
        <p14:creationId xmlns:p14="http://schemas.microsoft.com/office/powerpoint/2010/main" val="1030837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877974-FFFE-4D69-9114-3F49A65AF31D}" type="slidenum">
              <a:rPr lang="en-US" altLang="en-US"/>
              <a:pPr>
                <a:spcBef>
                  <a:spcPct val="0"/>
                </a:spcBef>
              </a:pPr>
              <a:t>56</a:t>
            </a:fld>
            <a:endParaRPr lang="en-US" altLang="en-US" dirty="0"/>
          </a:p>
        </p:txBody>
      </p:sp>
    </p:spTree>
    <p:extLst>
      <p:ext uri="{BB962C8B-B14F-4D97-AF65-F5344CB8AC3E}">
        <p14:creationId xmlns:p14="http://schemas.microsoft.com/office/powerpoint/2010/main" val="187995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877974-FFFE-4D69-9114-3F49A65AF31D}" type="slidenum">
              <a:rPr lang="en-US" altLang="en-US"/>
              <a:pPr>
                <a:spcBef>
                  <a:spcPct val="0"/>
                </a:spcBef>
              </a:pPr>
              <a:t>57</a:t>
            </a:fld>
            <a:endParaRPr lang="en-US" altLang="en-US" dirty="0"/>
          </a:p>
        </p:txBody>
      </p:sp>
    </p:spTree>
    <p:extLst>
      <p:ext uri="{BB962C8B-B14F-4D97-AF65-F5344CB8AC3E}">
        <p14:creationId xmlns:p14="http://schemas.microsoft.com/office/powerpoint/2010/main" val="27477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5A53CA-3790-44ED-824C-0DAEE147A1D8}" type="slidenum">
              <a:rPr lang="en-US" altLang="en-US"/>
              <a:pPr>
                <a:spcBef>
                  <a:spcPct val="0"/>
                </a:spcBef>
              </a:pPr>
              <a:t>59</a:t>
            </a:fld>
            <a:endParaRPr lang="en-US" altLang="en-US" dirty="0"/>
          </a:p>
        </p:txBody>
      </p:sp>
    </p:spTree>
    <p:extLst>
      <p:ext uri="{BB962C8B-B14F-4D97-AF65-F5344CB8AC3E}">
        <p14:creationId xmlns:p14="http://schemas.microsoft.com/office/powerpoint/2010/main" val="2261224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EEF681-F1EA-4E25-859B-35DFD52AD53B}" type="slidenum">
              <a:rPr lang="en-US" altLang="en-US"/>
              <a:pPr>
                <a:spcBef>
                  <a:spcPct val="0"/>
                </a:spcBef>
              </a:pPr>
              <a:t>60</a:t>
            </a:fld>
            <a:endParaRPr lang="en-US" altLang="en-US" dirty="0"/>
          </a:p>
        </p:txBody>
      </p:sp>
    </p:spTree>
    <p:extLst>
      <p:ext uri="{BB962C8B-B14F-4D97-AF65-F5344CB8AC3E}">
        <p14:creationId xmlns:p14="http://schemas.microsoft.com/office/powerpoint/2010/main" val="55828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23288B-E9B7-47A6-97BD-882E6718BB08}" type="slidenum">
              <a:rPr lang="en-US" altLang="en-US"/>
              <a:pPr>
                <a:spcBef>
                  <a:spcPct val="0"/>
                </a:spcBef>
              </a:pPr>
              <a:t>14</a:t>
            </a:fld>
            <a:endParaRPr lang="en-US" altLang="en-US" dirty="0"/>
          </a:p>
        </p:txBody>
      </p:sp>
    </p:spTree>
    <p:extLst>
      <p:ext uri="{BB962C8B-B14F-4D97-AF65-F5344CB8AC3E}">
        <p14:creationId xmlns:p14="http://schemas.microsoft.com/office/powerpoint/2010/main" val="75006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21F7A8-71A0-45EF-B9C0-DC1954AD746B}" type="slidenum">
              <a:rPr lang="en-US" altLang="en-US"/>
              <a:pPr>
                <a:spcBef>
                  <a:spcPct val="0"/>
                </a:spcBef>
              </a:pPr>
              <a:t>16</a:t>
            </a:fld>
            <a:endParaRPr lang="en-US" altLang="en-US" dirty="0"/>
          </a:p>
        </p:txBody>
      </p:sp>
    </p:spTree>
    <p:extLst>
      <p:ext uri="{BB962C8B-B14F-4D97-AF65-F5344CB8AC3E}">
        <p14:creationId xmlns:p14="http://schemas.microsoft.com/office/powerpoint/2010/main" val="1756062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C47AF1-93D3-44C0-B8C9-B6F8289CC408}" type="slidenum">
              <a:rPr lang="en-US" altLang="en-US"/>
              <a:pPr>
                <a:spcBef>
                  <a:spcPct val="0"/>
                </a:spcBef>
              </a:pPr>
              <a:t>20</a:t>
            </a:fld>
            <a:endParaRPr lang="en-US" altLang="en-US" dirty="0"/>
          </a:p>
        </p:txBody>
      </p:sp>
    </p:spTree>
    <p:extLst>
      <p:ext uri="{BB962C8B-B14F-4D97-AF65-F5344CB8AC3E}">
        <p14:creationId xmlns:p14="http://schemas.microsoft.com/office/powerpoint/2010/main" val="394833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8DAF2B-C03A-4930-968D-0B0EE9C84B4E}" type="slidenum">
              <a:rPr lang="en-US" altLang="en-US"/>
              <a:pPr>
                <a:spcBef>
                  <a:spcPct val="0"/>
                </a:spcBef>
              </a:pPr>
              <a:t>21</a:t>
            </a:fld>
            <a:endParaRPr lang="en-US" altLang="en-US" dirty="0"/>
          </a:p>
        </p:txBody>
      </p:sp>
    </p:spTree>
    <p:extLst>
      <p:ext uri="{BB962C8B-B14F-4D97-AF65-F5344CB8AC3E}">
        <p14:creationId xmlns:p14="http://schemas.microsoft.com/office/powerpoint/2010/main" val="384753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41D443-E12C-476E-982E-A5207B31661B}" type="slidenum">
              <a:rPr lang="en-US" altLang="en-US"/>
              <a:pPr>
                <a:spcBef>
                  <a:spcPct val="0"/>
                </a:spcBef>
              </a:pPr>
              <a:t>22</a:t>
            </a:fld>
            <a:endParaRPr lang="en-US" altLang="en-US" dirty="0"/>
          </a:p>
        </p:txBody>
      </p:sp>
    </p:spTree>
    <p:extLst>
      <p:ext uri="{BB962C8B-B14F-4D97-AF65-F5344CB8AC3E}">
        <p14:creationId xmlns:p14="http://schemas.microsoft.com/office/powerpoint/2010/main" val="202820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903889-7557-40F6-B974-180249E35388}" type="slidenum">
              <a:rPr lang="en-US" altLang="en-US"/>
              <a:pPr>
                <a:spcBef>
                  <a:spcPct val="0"/>
                </a:spcBef>
              </a:pPr>
              <a:t>24</a:t>
            </a:fld>
            <a:endParaRPr lang="en-US" altLang="en-US" dirty="0"/>
          </a:p>
        </p:txBody>
      </p:sp>
    </p:spTree>
    <p:extLst>
      <p:ext uri="{BB962C8B-B14F-4D97-AF65-F5344CB8AC3E}">
        <p14:creationId xmlns:p14="http://schemas.microsoft.com/office/powerpoint/2010/main" val="246255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59C7AE-515B-41C9-A3BC-3B489BF4C9FD}" type="slidenum">
              <a:rPr lang="en-US" altLang="en-US"/>
              <a:pPr>
                <a:spcBef>
                  <a:spcPct val="0"/>
                </a:spcBef>
              </a:pPr>
              <a:t>26</a:t>
            </a:fld>
            <a:endParaRPr lang="en-US" altLang="en-US" dirty="0"/>
          </a:p>
        </p:txBody>
      </p:sp>
    </p:spTree>
    <p:extLst>
      <p:ext uri="{BB962C8B-B14F-4D97-AF65-F5344CB8AC3E}">
        <p14:creationId xmlns:p14="http://schemas.microsoft.com/office/powerpoint/2010/main" val="3461504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foodpyramid_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371600" y="3733800"/>
            <a:ext cx="6400800" cy="914400"/>
          </a:xfrm>
        </p:spPr>
        <p:txBody>
          <a:bodyPr/>
          <a:lstStyle>
            <a:lvl1pPr marL="0" indent="0" algn="ctr">
              <a:buFont typeface="Wingdings" pitchFamily="2" charset="2"/>
              <a:buNone/>
              <a:defRPr i="1"/>
            </a:lvl1pPr>
          </a:lstStyle>
          <a:p>
            <a:r>
              <a:rPr lang="en-US"/>
              <a:t>Click to edit Master subtitle style</a:t>
            </a:r>
          </a:p>
        </p:txBody>
      </p:sp>
    </p:spTree>
    <p:extLst>
      <p:ext uri="{BB962C8B-B14F-4D97-AF65-F5344CB8AC3E}">
        <p14:creationId xmlns:p14="http://schemas.microsoft.com/office/powerpoint/2010/main" val="45337672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44247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0" y="914400"/>
            <a:ext cx="152400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914400"/>
            <a:ext cx="441960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85540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6096000"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524000" y="1752600"/>
            <a:ext cx="6096000" cy="3886200"/>
          </a:xfrm>
        </p:spPr>
        <p:txBody>
          <a:bodyPr/>
          <a:lstStyle/>
          <a:p>
            <a:pPr lvl="0"/>
            <a:endParaRPr lang="en-US" noProof="0" dirty="0" smtClean="0"/>
          </a:p>
        </p:txBody>
      </p:sp>
    </p:spTree>
    <p:extLst>
      <p:ext uri="{BB962C8B-B14F-4D97-AF65-F5344CB8AC3E}">
        <p14:creationId xmlns:p14="http://schemas.microsoft.com/office/powerpoint/2010/main" val="296110296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6344661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378924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36470864"/>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9858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628471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2424606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00866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058858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813097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9" descr="foodpyramid_bkgrn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524000" y="914400"/>
            <a:ext cx="609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1524000" y="1752600"/>
            <a:ext cx="609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9" r:id="rId13"/>
  </p:sldLayoutIdLst>
  <p:transition spd="slow"/>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Century Gothic" pitchFamily="34" charset="0"/>
        </a:defRPr>
      </a:lvl2pPr>
      <a:lvl3pPr algn="ctr" rtl="0" eaLnBrk="0" fontAlgn="base" hangingPunct="0">
        <a:spcBef>
          <a:spcPct val="0"/>
        </a:spcBef>
        <a:spcAft>
          <a:spcPct val="0"/>
        </a:spcAft>
        <a:defRPr sz="3200">
          <a:solidFill>
            <a:schemeClr val="tx2"/>
          </a:solidFill>
          <a:latin typeface="Century Gothic" pitchFamily="34" charset="0"/>
        </a:defRPr>
      </a:lvl3pPr>
      <a:lvl4pPr algn="ctr" rtl="0" eaLnBrk="0" fontAlgn="base" hangingPunct="0">
        <a:spcBef>
          <a:spcPct val="0"/>
        </a:spcBef>
        <a:spcAft>
          <a:spcPct val="0"/>
        </a:spcAft>
        <a:defRPr sz="3200">
          <a:solidFill>
            <a:schemeClr val="tx2"/>
          </a:solidFill>
          <a:latin typeface="Century Gothic" pitchFamily="34" charset="0"/>
        </a:defRPr>
      </a:lvl4pPr>
      <a:lvl5pPr algn="ctr" rtl="0" eaLnBrk="0" fontAlgn="base" hangingPunct="0">
        <a:spcBef>
          <a:spcPct val="0"/>
        </a:spcBef>
        <a:spcAft>
          <a:spcPct val="0"/>
        </a:spcAft>
        <a:defRPr sz="3200">
          <a:solidFill>
            <a:schemeClr val="tx2"/>
          </a:solidFill>
          <a:latin typeface="Century Gothic" pitchFamily="34" charset="0"/>
        </a:defRPr>
      </a:lvl5pPr>
      <a:lvl6pPr marL="457200" algn="ctr" rtl="0" fontAlgn="base">
        <a:spcBef>
          <a:spcPct val="0"/>
        </a:spcBef>
        <a:spcAft>
          <a:spcPct val="0"/>
        </a:spcAft>
        <a:defRPr sz="3200">
          <a:solidFill>
            <a:schemeClr val="tx2"/>
          </a:solidFill>
          <a:latin typeface="Century Gothic" pitchFamily="34" charset="0"/>
        </a:defRPr>
      </a:lvl6pPr>
      <a:lvl7pPr marL="914400" algn="ctr" rtl="0" fontAlgn="base">
        <a:spcBef>
          <a:spcPct val="0"/>
        </a:spcBef>
        <a:spcAft>
          <a:spcPct val="0"/>
        </a:spcAft>
        <a:defRPr sz="3200">
          <a:solidFill>
            <a:schemeClr val="tx2"/>
          </a:solidFill>
          <a:latin typeface="Century Gothic" pitchFamily="34" charset="0"/>
        </a:defRPr>
      </a:lvl7pPr>
      <a:lvl8pPr marL="1371600" algn="ctr" rtl="0" fontAlgn="base">
        <a:spcBef>
          <a:spcPct val="0"/>
        </a:spcBef>
        <a:spcAft>
          <a:spcPct val="0"/>
        </a:spcAft>
        <a:defRPr sz="3200">
          <a:solidFill>
            <a:schemeClr val="tx2"/>
          </a:solidFill>
          <a:latin typeface="Century Gothic" pitchFamily="34" charset="0"/>
        </a:defRPr>
      </a:lvl8pPr>
      <a:lvl9pPr marL="1828800" algn="ctr" rtl="0" fontAlgn="base">
        <a:spcBef>
          <a:spcPct val="0"/>
        </a:spcBef>
        <a:spcAft>
          <a:spcPct val="0"/>
        </a:spcAft>
        <a:defRPr sz="3200">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lr>
          <a:schemeClr val="folHlink"/>
        </a:buClr>
        <a:buFont typeface="Wingdings" panose="05000000000000000000" pitchFamily="2" charset="2"/>
        <a:buChar char="Ø"/>
        <a:defRPr sz="16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16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16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1400">
          <a:solidFill>
            <a:schemeClr val="tx1"/>
          </a:solidFill>
          <a:latin typeface="+mn-lt"/>
        </a:defRPr>
      </a:lvl4pPr>
      <a:lvl5pPr marL="2057400" indent="-228600" algn="l" rtl="0" eaLnBrk="0" fontAlgn="base" hangingPunct="0">
        <a:spcBef>
          <a:spcPct val="20000"/>
        </a:spcBef>
        <a:spcAft>
          <a:spcPct val="0"/>
        </a:spcAft>
        <a:buClr>
          <a:schemeClr val="folHlink"/>
        </a:buClr>
        <a:buChar char="•"/>
        <a:defRPr sz="1400">
          <a:solidFill>
            <a:schemeClr val="tx1"/>
          </a:solidFill>
          <a:latin typeface="+mn-lt"/>
        </a:defRPr>
      </a:lvl5pPr>
      <a:lvl6pPr marL="2514600" indent="-228600" algn="l" rtl="0" fontAlgn="base">
        <a:spcBef>
          <a:spcPct val="20000"/>
        </a:spcBef>
        <a:spcAft>
          <a:spcPct val="0"/>
        </a:spcAft>
        <a:buClr>
          <a:schemeClr val="folHlink"/>
        </a:buClr>
        <a:buChar char="•"/>
        <a:defRPr sz="1400">
          <a:solidFill>
            <a:schemeClr val="tx1"/>
          </a:solidFill>
          <a:latin typeface="+mn-lt"/>
        </a:defRPr>
      </a:lvl6pPr>
      <a:lvl7pPr marL="2971800" indent="-228600" algn="l" rtl="0" fontAlgn="base">
        <a:spcBef>
          <a:spcPct val="20000"/>
        </a:spcBef>
        <a:spcAft>
          <a:spcPct val="0"/>
        </a:spcAft>
        <a:buClr>
          <a:schemeClr val="folHlink"/>
        </a:buClr>
        <a:buChar char="•"/>
        <a:defRPr sz="1400">
          <a:solidFill>
            <a:schemeClr val="tx1"/>
          </a:solidFill>
          <a:latin typeface="+mn-lt"/>
        </a:defRPr>
      </a:lvl7pPr>
      <a:lvl8pPr marL="3429000" indent="-228600" algn="l" rtl="0" fontAlgn="base">
        <a:spcBef>
          <a:spcPct val="20000"/>
        </a:spcBef>
        <a:spcAft>
          <a:spcPct val="0"/>
        </a:spcAft>
        <a:buClr>
          <a:schemeClr val="folHlink"/>
        </a:buClr>
        <a:buChar char="•"/>
        <a:defRPr sz="1400">
          <a:solidFill>
            <a:schemeClr val="tx1"/>
          </a:solidFill>
          <a:latin typeface="+mn-lt"/>
        </a:defRPr>
      </a:lvl8pPr>
      <a:lvl9pPr marL="3886200" indent="-228600" algn="l" rtl="0" fontAlgn="base">
        <a:spcBef>
          <a:spcPct val="20000"/>
        </a:spcBef>
        <a:spcAft>
          <a:spcPct val="0"/>
        </a:spcAft>
        <a:buClr>
          <a:schemeClr val="folHlink"/>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www.myplate.gov/myplate-kitchen/recipes" TargetMode="External"/><Relationship Id="rId2" Type="http://schemas.openxmlformats.org/officeDocument/2006/relationships/hyperlink" Target="https://www.allrecipes.com/" TargetMode="Externa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s://www.nutrition.gov/recipes"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990600" y="533400"/>
            <a:ext cx="7239000" cy="3429000"/>
          </a:xfrm>
        </p:spPr>
        <p:txBody>
          <a:bodyPr/>
          <a:lstStyle/>
          <a:p>
            <a:pPr eaLnBrk="1" hangingPunct="1"/>
            <a:r>
              <a:rPr lang="en-US" altLang="en-US" sz="6000" b="1" dirty="0" smtClean="0">
                <a:solidFill>
                  <a:srgbClr val="C00000"/>
                </a:solidFill>
              </a:rPr>
              <a:t>Cooking</a:t>
            </a:r>
            <a:br>
              <a:rPr lang="en-US" altLang="en-US" sz="6000" b="1" dirty="0" smtClean="0">
                <a:solidFill>
                  <a:srgbClr val="C00000"/>
                </a:solidFill>
              </a:rPr>
            </a:br>
            <a:r>
              <a:rPr lang="en-US" altLang="en-US" sz="6000" b="1" dirty="0" smtClean="0">
                <a:solidFill>
                  <a:srgbClr val="C00000"/>
                </a:solidFill>
              </a:rPr>
              <a:t>Merit Badge</a:t>
            </a:r>
          </a:p>
        </p:txBody>
      </p:sp>
      <p:sp>
        <p:nvSpPr>
          <p:cNvPr id="4099" name="TextBox 1"/>
          <p:cNvSpPr txBox="1">
            <a:spLocks noChangeArrowheads="1"/>
          </p:cNvSpPr>
          <p:nvPr/>
        </p:nvSpPr>
        <p:spPr bwMode="auto">
          <a:xfrm>
            <a:off x="2895600" y="3429000"/>
            <a:ext cx="3581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ctr" eaLnBrk="1" hangingPunct="1"/>
            <a:r>
              <a:rPr lang="en-US" altLang="en-US" sz="2800" u="none" dirty="0">
                <a:solidFill>
                  <a:schemeClr val="bg1"/>
                </a:solidFill>
              </a:rPr>
              <a:t>Troop 344 &amp; 9344</a:t>
            </a:r>
          </a:p>
          <a:p>
            <a:pPr algn="ctr" eaLnBrk="1" hangingPunct="1"/>
            <a:r>
              <a:rPr lang="en-US" altLang="en-US" sz="2800" u="none" dirty="0">
                <a:solidFill>
                  <a:schemeClr val="bg1"/>
                </a:solidFill>
              </a:rPr>
              <a:t>Pemberville, OH</a:t>
            </a:r>
          </a:p>
        </p:txBody>
      </p:sp>
      <p:pic>
        <p:nvPicPr>
          <p:cNvPr id="3" name="Picture 2"/>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676400" cy="1679399"/>
          </a:xfrm>
          <a:prstGeom prst="rect">
            <a:avLst/>
          </a:prstGeom>
        </p:spPr>
      </p:pic>
    </p:spTree>
  </p:cSld>
  <p:clrMapOvr>
    <a:masterClrMapping/>
  </p:clrMapOvr>
  <p:transition spd="slow">
    <p:sndAc>
      <p:stSnd>
        <p:snd r:embed="rId3"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a:pPr>
            <a:r>
              <a:rPr lang="en-US" sz="1300" dirty="0"/>
              <a:t>Using the MyPlate food guide or the current USDA nutrition model, plan a menu for trail hiking or backpacking that includes one breakfast, one lunch, one dinner, and one snack. These meals must not require refrigeration and are to be consumed by three to five people (including you). Be sure to keep in mind any special needs (such as food allergies) and how you will keep your foods safe and free from cross-contamination. List the equipment and utensils needed to prepare and serve these meals. </a:t>
            </a:r>
          </a:p>
          <a:p>
            <a:pPr marL="800100" lvl="1" indent="-342900">
              <a:buClrTx/>
              <a:buFont typeface="+mj-lt"/>
              <a:buAutoNum type="alphaLcPeriod"/>
            </a:pPr>
            <a:r>
              <a:rPr lang="en-US" sz="1300" dirty="0"/>
              <a:t>Create a shopping list for your meals, showing the amount of food needed to prepare and serve each meal, and the cost for each meal. </a:t>
            </a:r>
          </a:p>
          <a:p>
            <a:pPr marL="800100" lvl="1" indent="-342900">
              <a:buClrTx/>
              <a:buFont typeface="+mj-lt"/>
              <a:buAutoNum type="alphaLcPeriod"/>
            </a:pPr>
            <a:r>
              <a:rPr lang="en-US" sz="1300" dirty="0"/>
              <a:t>Share and discuss your meal plan and shopping list with your counselor. Your plan must include how to repackage foods for your hike or backpacking trip to eliminate as much bulk, weight, and garbage as possible.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990600"/>
          </a:xfrm>
        </p:spPr>
        <p:txBody>
          <a:bodyPr/>
          <a:lstStyle/>
          <a:p>
            <a:r>
              <a:rPr lang="en-US" dirty="0">
                <a:solidFill>
                  <a:srgbClr val="C00000"/>
                </a:solidFill>
              </a:rPr>
              <a:t>Steps to Make a Foil Packet (Hobo Packets)</a:t>
            </a:r>
          </a:p>
        </p:txBody>
      </p:sp>
      <p:sp>
        <p:nvSpPr>
          <p:cNvPr id="3" name="Content Placeholder 2"/>
          <p:cNvSpPr>
            <a:spLocks noGrp="1"/>
          </p:cNvSpPr>
          <p:nvPr>
            <p:ph idx="1"/>
          </p:nvPr>
        </p:nvSpPr>
        <p:spPr>
          <a:xfrm>
            <a:off x="1066800" y="1752600"/>
            <a:ext cx="7010400" cy="3886200"/>
          </a:xfrm>
        </p:spPr>
        <p:txBody>
          <a:bodyPr/>
          <a:lstStyle/>
          <a:p>
            <a:pPr>
              <a:buFont typeface="+mj-lt"/>
              <a:buAutoNum type="arabicPeriod"/>
            </a:pPr>
            <a:r>
              <a:rPr lang="en-US" dirty="0"/>
              <a:t>Tear Off a Foil Sheet</a:t>
            </a:r>
          </a:p>
          <a:p>
            <a:pPr marL="800100" lvl="1" indent="-342900">
              <a:buFont typeface="+mj-lt"/>
              <a:buAutoNum type="alphaLcPeriod"/>
            </a:pPr>
            <a:r>
              <a:rPr lang="en-US" sz="1300" dirty="0" smtClean="0"/>
              <a:t>Use </a:t>
            </a:r>
            <a:r>
              <a:rPr lang="en-US" sz="1300" dirty="0"/>
              <a:t>a piece that’s about 18–24 inches long depending on your meal size.</a:t>
            </a:r>
          </a:p>
          <a:p>
            <a:pPr marL="800100" lvl="1" indent="-342900">
              <a:buFont typeface="+mj-lt"/>
              <a:buAutoNum type="alphaLcPeriod"/>
            </a:pPr>
            <a:r>
              <a:rPr lang="en-US" sz="1300" dirty="0" smtClean="0"/>
              <a:t>Double-layer </a:t>
            </a:r>
            <a:r>
              <a:rPr lang="en-US" sz="1300" dirty="0"/>
              <a:t>for extra protection if cooking over an open fire.</a:t>
            </a:r>
          </a:p>
          <a:p>
            <a:pPr>
              <a:buFont typeface="+mj-lt"/>
              <a:buAutoNum type="arabicPeriod"/>
            </a:pPr>
            <a:r>
              <a:rPr lang="en-US" dirty="0" smtClean="0"/>
              <a:t>Add </a:t>
            </a:r>
            <a:r>
              <a:rPr lang="en-US" dirty="0"/>
              <a:t>Oil or Cooking Spray</a:t>
            </a:r>
          </a:p>
          <a:p>
            <a:pPr marL="800100" lvl="1" indent="-342900">
              <a:buFont typeface="+mj-lt"/>
              <a:buAutoNum type="alphaLcPeriod"/>
            </a:pPr>
            <a:r>
              <a:rPr lang="en-US" sz="1300" dirty="0" smtClean="0"/>
              <a:t>Lightly </a:t>
            </a:r>
            <a:r>
              <a:rPr lang="en-US" sz="1300" dirty="0"/>
              <a:t>spray or rub the center of the foil to avoid food sticking.</a:t>
            </a:r>
          </a:p>
          <a:p>
            <a:pPr>
              <a:buFont typeface="+mj-lt"/>
              <a:buAutoNum type="arabicPeriod"/>
            </a:pPr>
            <a:r>
              <a:rPr lang="en-US" dirty="0" smtClean="0"/>
              <a:t>Layer </a:t>
            </a:r>
            <a:r>
              <a:rPr lang="en-US" dirty="0"/>
              <a:t>Your Ingredients</a:t>
            </a:r>
          </a:p>
          <a:p>
            <a:pPr marL="800100" lvl="1" indent="-342900">
              <a:buFont typeface="+mj-lt"/>
              <a:buAutoNum type="alphaLcPeriod"/>
            </a:pPr>
            <a:r>
              <a:rPr lang="en-US" sz="1300" dirty="0" smtClean="0"/>
              <a:t>Put </a:t>
            </a:r>
            <a:r>
              <a:rPr lang="en-US" sz="1300" dirty="0"/>
              <a:t>hearty items (like potatoes or carrots) on the bottom.</a:t>
            </a:r>
          </a:p>
          <a:p>
            <a:pPr marL="800100" lvl="1" indent="-342900">
              <a:buFont typeface="+mj-lt"/>
              <a:buAutoNum type="alphaLcPeriod"/>
            </a:pPr>
            <a:r>
              <a:rPr lang="en-US" sz="1300" dirty="0" smtClean="0"/>
              <a:t>Place </a:t>
            </a:r>
            <a:r>
              <a:rPr lang="en-US" sz="1300" dirty="0"/>
              <a:t>meats (like chicken, beef, or fish) in the center.</a:t>
            </a:r>
          </a:p>
          <a:p>
            <a:pPr marL="800100" lvl="1" indent="-342900">
              <a:buFont typeface="+mj-lt"/>
              <a:buAutoNum type="alphaLcPeriod"/>
            </a:pPr>
            <a:r>
              <a:rPr lang="en-US" sz="1300" dirty="0" smtClean="0"/>
              <a:t>Add </a:t>
            </a:r>
            <a:r>
              <a:rPr lang="en-US" sz="1300" dirty="0"/>
              <a:t>quick-cooking veggies (like bell peppers, onions, or zucchini) on top.</a:t>
            </a:r>
          </a:p>
          <a:p>
            <a:pPr>
              <a:buFont typeface="+mj-lt"/>
              <a:buAutoNum type="arabicPeriod"/>
            </a:pPr>
            <a:r>
              <a:rPr lang="en-US" dirty="0" smtClean="0"/>
              <a:t>Season </a:t>
            </a:r>
            <a:r>
              <a:rPr lang="en-US" dirty="0"/>
              <a:t>It Up</a:t>
            </a:r>
          </a:p>
          <a:p>
            <a:pPr marL="800100" lvl="1" indent="-342900">
              <a:buFont typeface="+mj-lt"/>
              <a:buAutoNum type="alphaLcPeriod"/>
            </a:pPr>
            <a:r>
              <a:rPr lang="en-US" sz="1300" dirty="0" smtClean="0"/>
              <a:t>Add </a:t>
            </a:r>
            <a:r>
              <a:rPr lang="en-US" sz="1300" dirty="0"/>
              <a:t>salt, pepper, spices, herbs, or sauces for flavor.</a:t>
            </a:r>
          </a:p>
          <a:p>
            <a:pPr>
              <a:buFont typeface="+mj-lt"/>
              <a:buAutoNum type="arabicPeriod"/>
            </a:pPr>
            <a:r>
              <a:rPr lang="en-US" dirty="0" smtClean="0"/>
              <a:t>Seal </a:t>
            </a:r>
            <a:r>
              <a:rPr lang="en-US" dirty="0"/>
              <a:t>the Foil Packet</a:t>
            </a:r>
          </a:p>
          <a:p>
            <a:pPr marL="800100" lvl="1" indent="-342900">
              <a:buFont typeface="+mj-lt"/>
              <a:buAutoNum type="alphaLcPeriod"/>
            </a:pPr>
            <a:r>
              <a:rPr lang="en-US" sz="1300" dirty="0" smtClean="0"/>
              <a:t>Bring </a:t>
            </a:r>
            <a:r>
              <a:rPr lang="en-US" sz="1300" dirty="0"/>
              <a:t>the long sides together and fold down tightly.</a:t>
            </a:r>
          </a:p>
          <a:p>
            <a:pPr marL="800100" lvl="1" indent="-342900">
              <a:buFont typeface="+mj-lt"/>
              <a:buAutoNum type="alphaLcPeriod"/>
            </a:pPr>
            <a:r>
              <a:rPr lang="en-US" sz="1300" dirty="0" smtClean="0"/>
              <a:t>Fold </a:t>
            </a:r>
            <a:r>
              <a:rPr lang="en-US" sz="1300" dirty="0"/>
              <a:t>up the short ends to create a sealed packet (like a burrito).</a:t>
            </a:r>
          </a:p>
          <a:p>
            <a:pPr marL="800100" lvl="1" indent="-342900">
              <a:buFont typeface="+mj-lt"/>
              <a:buAutoNum type="alphaLcPeriod"/>
            </a:pPr>
            <a:r>
              <a:rPr lang="en-US" sz="1300" dirty="0" smtClean="0"/>
              <a:t>Make </a:t>
            </a:r>
            <a:r>
              <a:rPr lang="en-US" sz="1300" dirty="0"/>
              <a:t>sure it’s tightly sealed so steam stays in while cooking.</a:t>
            </a:r>
          </a:p>
        </p:txBody>
      </p:sp>
    </p:spTree>
    <p:extLst>
      <p:ext uri="{BB962C8B-B14F-4D97-AF65-F5344CB8AC3E}">
        <p14:creationId xmlns:p14="http://schemas.microsoft.com/office/powerpoint/2010/main" val="583578089"/>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514600" y="609600"/>
            <a:ext cx="4049433" cy="5638800"/>
          </a:xfrm>
        </p:spPr>
      </p:pic>
    </p:spTree>
    <p:extLst>
      <p:ext uri="{BB962C8B-B14F-4D97-AF65-F5344CB8AC3E}">
        <p14:creationId xmlns:p14="http://schemas.microsoft.com/office/powerpoint/2010/main" val="179079851"/>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6934200" cy="762000"/>
          </a:xfrm>
        </p:spPr>
        <p:txBody>
          <a:bodyPr/>
          <a:lstStyle/>
          <a:p>
            <a:r>
              <a:rPr lang="en-US" dirty="0" smtClean="0">
                <a:solidFill>
                  <a:srgbClr val="C00000"/>
                </a:solidFill>
              </a:rPr>
              <a:t>Foil Cooking Methods and Times</a:t>
            </a:r>
            <a:endParaRPr lang="en-US" dirty="0">
              <a:solidFill>
                <a:srgbClr val="C00000"/>
              </a:solidFill>
            </a:endParaRPr>
          </a:p>
        </p:txBody>
      </p:sp>
      <p:sp>
        <p:nvSpPr>
          <p:cNvPr id="3" name="Content Placeholder 2"/>
          <p:cNvSpPr>
            <a:spLocks noGrp="1"/>
          </p:cNvSpPr>
          <p:nvPr>
            <p:ph idx="1"/>
          </p:nvPr>
        </p:nvSpPr>
        <p:spPr/>
        <p:txBody>
          <a:bodyPr/>
          <a:lstStyle/>
          <a:p>
            <a:pPr>
              <a:buFont typeface="+mj-lt"/>
              <a:buAutoNum type="arabicPeriod"/>
            </a:pPr>
            <a:r>
              <a:rPr lang="en-US" dirty="0" smtClean="0"/>
              <a:t>Over </a:t>
            </a:r>
            <a:r>
              <a:rPr lang="en-US" dirty="0"/>
              <a:t>a Campfire or Grill</a:t>
            </a:r>
          </a:p>
          <a:p>
            <a:pPr marL="800100" lvl="1" indent="-342900">
              <a:buFont typeface="+mj-lt"/>
              <a:buAutoNum type="alphaLcPeriod"/>
            </a:pPr>
            <a:r>
              <a:rPr lang="en-US" sz="1300" dirty="0" smtClean="0"/>
              <a:t>Place </a:t>
            </a:r>
            <a:r>
              <a:rPr lang="en-US" sz="1300" dirty="0"/>
              <a:t>packet on hot coals or grill grate, not in flames.</a:t>
            </a:r>
          </a:p>
          <a:p>
            <a:pPr marL="800100" lvl="1" indent="-342900">
              <a:buFont typeface="+mj-lt"/>
              <a:buAutoNum type="alphaLcPeriod"/>
            </a:pPr>
            <a:r>
              <a:rPr lang="en-US" sz="1300" dirty="0" smtClean="0"/>
              <a:t>Cook </a:t>
            </a:r>
            <a:r>
              <a:rPr lang="en-US" sz="1300" dirty="0"/>
              <a:t>time: 15–30 minutes, depending on ingredients.</a:t>
            </a:r>
          </a:p>
          <a:p>
            <a:pPr marL="800100" lvl="1" indent="-342900">
              <a:buFont typeface="+mj-lt"/>
              <a:buAutoNum type="alphaLcPeriod"/>
            </a:pPr>
            <a:r>
              <a:rPr lang="en-US" sz="1300" dirty="0" smtClean="0"/>
              <a:t>Flip </a:t>
            </a:r>
            <a:r>
              <a:rPr lang="en-US" sz="1300" dirty="0"/>
              <a:t>halfway through using tongs.</a:t>
            </a:r>
          </a:p>
          <a:p>
            <a:pPr>
              <a:buFont typeface="+mj-lt"/>
              <a:buAutoNum type="arabicPeriod"/>
            </a:pPr>
            <a:r>
              <a:rPr lang="en-US" dirty="0" smtClean="0"/>
              <a:t>In </a:t>
            </a:r>
            <a:r>
              <a:rPr lang="en-US" dirty="0"/>
              <a:t>the Oven</a:t>
            </a:r>
          </a:p>
          <a:p>
            <a:pPr marL="800100" lvl="1" indent="-342900">
              <a:buFont typeface="+mj-lt"/>
              <a:buAutoNum type="alphaLcPeriod"/>
            </a:pPr>
            <a:r>
              <a:rPr lang="en-US" sz="1300" dirty="0" smtClean="0"/>
              <a:t>Preheat </a:t>
            </a:r>
            <a:r>
              <a:rPr lang="en-US" sz="1300" dirty="0"/>
              <a:t>to 375°F–400°F</a:t>
            </a:r>
          </a:p>
          <a:p>
            <a:pPr marL="800100" lvl="1" indent="-342900">
              <a:buFont typeface="+mj-lt"/>
              <a:buAutoNum type="alphaLcPeriod"/>
            </a:pPr>
            <a:r>
              <a:rPr lang="en-US" sz="1300" dirty="0" smtClean="0"/>
              <a:t>Place </a:t>
            </a:r>
            <a:r>
              <a:rPr lang="en-US" sz="1300" dirty="0"/>
              <a:t>packets on a baking sheet</a:t>
            </a:r>
          </a:p>
          <a:p>
            <a:pPr marL="800100" lvl="1" indent="-342900">
              <a:buFont typeface="+mj-lt"/>
              <a:buAutoNum type="alphaLcPeriod"/>
            </a:pPr>
            <a:r>
              <a:rPr lang="en-US" sz="1300" dirty="0" smtClean="0"/>
              <a:t>Bake </a:t>
            </a:r>
            <a:r>
              <a:rPr lang="en-US" sz="1300" dirty="0"/>
              <a:t>for 20–30 minutes</a:t>
            </a:r>
          </a:p>
        </p:txBody>
      </p:sp>
    </p:spTree>
    <p:extLst>
      <p:ext uri="{BB962C8B-B14F-4D97-AF65-F5344CB8AC3E}">
        <p14:creationId xmlns:p14="http://schemas.microsoft.com/office/powerpoint/2010/main" val="4023334315"/>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129"/>
            <a:ext cx="9144000" cy="5141742"/>
          </a:xfrm>
          <a:prstGeom prst="rect">
            <a:avLst/>
          </a:prstGeom>
        </p:spPr>
      </p:pic>
    </p:spTree>
    <p:extLst>
      <p:ext uri="{BB962C8B-B14F-4D97-AF65-F5344CB8AC3E}">
        <p14:creationId xmlns:p14="http://schemas.microsoft.com/office/powerpoint/2010/main" val="3107716897"/>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6096000" cy="762000"/>
          </a:xfrm>
        </p:spPr>
        <p:txBody>
          <a:bodyPr/>
          <a:lstStyle/>
          <a:p>
            <a:r>
              <a:rPr lang="en-US" b="1" dirty="0" smtClean="0">
                <a:solidFill>
                  <a:srgbClr val="C00000"/>
                </a:solidFill>
              </a:rPr>
              <a:t>Dutch Oven Cooking</a:t>
            </a:r>
            <a:endParaRPr lang="en-US" dirty="0"/>
          </a:p>
        </p:txBody>
      </p:sp>
      <p:sp>
        <p:nvSpPr>
          <p:cNvPr id="3" name="Content Placeholder 2"/>
          <p:cNvSpPr>
            <a:spLocks noGrp="1"/>
          </p:cNvSpPr>
          <p:nvPr>
            <p:ph idx="1"/>
          </p:nvPr>
        </p:nvSpPr>
        <p:spPr>
          <a:xfrm>
            <a:off x="914400" y="1524000"/>
            <a:ext cx="7239000" cy="2590800"/>
          </a:xfrm>
        </p:spPr>
        <p:txBody>
          <a:bodyPr/>
          <a:lstStyle/>
          <a:p>
            <a:pPr>
              <a:buClrTx/>
            </a:pPr>
            <a:r>
              <a:rPr lang="en-US" dirty="0" smtClean="0"/>
              <a:t>A Dutch oven is a thick-walled cooking pot with a tight-fitting lid. Dutch ovens are usually made of seasoned cast iron; however, some Dutch ovens are instead made of cast aluminum.</a:t>
            </a:r>
          </a:p>
          <a:p>
            <a:pPr>
              <a:buClrTx/>
            </a:pPr>
            <a:r>
              <a:rPr lang="en-US" dirty="0" smtClean="0"/>
              <a:t>A camping Dutch oven usually has three integral legs, a wire bail handle, and a slightly concave, rimmed lid so that coals from the cooking fire can be placed on top as well as below. </a:t>
            </a:r>
          </a:p>
          <a:p>
            <a:pPr>
              <a:buClrTx/>
            </a:pPr>
            <a:r>
              <a:rPr lang="en-US" dirty="0" smtClean="0"/>
              <a:t>Dutch ovens are well suited for long, slow cooking, such as in making roasts, stews, and casseroles. Almost any recipe that can be cooked in a conventional oven can be cooked in a Dutch oven.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3962400"/>
            <a:ext cx="3199401" cy="21336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923" y="4131468"/>
            <a:ext cx="3122954" cy="1947863"/>
          </a:xfrm>
          <a:prstGeom prst="rect">
            <a:avLst/>
          </a:prstGeom>
        </p:spPr>
      </p:pic>
    </p:spTree>
    <p:extLst>
      <p:ext uri="{BB962C8B-B14F-4D97-AF65-F5344CB8AC3E}">
        <p14:creationId xmlns:p14="http://schemas.microsoft.com/office/powerpoint/2010/main" val="477460873"/>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6096000" cy="762000"/>
          </a:xfrm>
        </p:spPr>
        <p:txBody>
          <a:bodyPr/>
          <a:lstStyle/>
          <a:p>
            <a:r>
              <a:rPr lang="en-US" b="1" dirty="0" smtClean="0">
                <a:solidFill>
                  <a:srgbClr val="C00000"/>
                </a:solidFill>
              </a:rPr>
              <a:t>Dutch Oven Cooking</a:t>
            </a:r>
            <a:endParaRPr lang="en-US" dirty="0"/>
          </a:p>
        </p:txBody>
      </p:sp>
      <p:sp>
        <p:nvSpPr>
          <p:cNvPr id="3" name="Content Placeholder 2"/>
          <p:cNvSpPr>
            <a:spLocks noGrp="1"/>
          </p:cNvSpPr>
          <p:nvPr>
            <p:ph idx="1"/>
          </p:nvPr>
        </p:nvSpPr>
        <p:spPr>
          <a:xfrm>
            <a:off x="914400" y="1524000"/>
            <a:ext cx="4343400" cy="2209800"/>
          </a:xfrm>
        </p:spPr>
        <p:txBody>
          <a:bodyPr/>
          <a:lstStyle/>
          <a:p>
            <a:pPr>
              <a:buClrTx/>
            </a:pPr>
            <a:r>
              <a:rPr lang="en-US" dirty="0" smtClean="0"/>
              <a:t>It is also possible to stack Dutch ovens on top of each other, conserving the heat that would normally rise from the hot coals on the top.</a:t>
            </a:r>
          </a:p>
          <a:p>
            <a:pPr>
              <a:buClrTx/>
            </a:pPr>
            <a:r>
              <a:rPr lang="en-US" dirty="0" smtClean="0"/>
              <a:t>After use Dutch ovens are typically cleaned like other cast-iron cookware: with boiling water, and a soft brush or sponge, then dried and lightly oiled. </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8090"/>
          <a:stretch/>
        </p:blipFill>
        <p:spPr>
          <a:xfrm>
            <a:off x="1371600" y="3799702"/>
            <a:ext cx="3619500" cy="17373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536562"/>
            <a:ext cx="2667000" cy="4000500"/>
          </a:xfrm>
          <a:prstGeom prst="rect">
            <a:avLst/>
          </a:prstGeom>
        </p:spPr>
      </p:pic>
    </p:spTree>
    <p:extLst>
      <p:ext uri="{BB962C8B-B14F-4D97-AF65-F5344CB8AC3E}">
        <p14:creationId xmlns:p14="http://schemas.microsoft.com/office/powerpoint/2010/main" val="2046943974"/>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Dutch Oven Cooking Tips</a:t>
            </a:r>
            <a:endParaRPr lang="en-US" sz="2800" b="1" dirty="0">
              <a:solidFill>
                <a:srgbClr val="C00000"/>
              </a:solidFill>
            </a:endParaRPr>
          </a:p>
        </p:txBody>
      </p:sp>
      <p:sp>
        <p:nvSpPr>
          <p:cNvPr id="3" name="Content Placeholder 2"/>
          <p:cNvSpPr>
            <a:spLocks noGrp="1"/>
          </p:cNvSpPr>
          <p:nvPr>
            <p:ph idx="1"/>
          </p:nvPr>
        </p:nvSpPr>
        <p:spPr>
          <a:xfrm>
            <a:off x="990600" y="1828800"/>
            <a:ext cx="3886200" cy="4114800"/>
          </a:xfrm>
        </p:spPr>
        <p:txBody>
          <a:bodyPr/>
          <a:lstStyle/>
          <a:p>
            <a:pPr lvl="0">
              <a:buClrTx/>
              <a:buFont typeface="+mj-lt"/>
              <a:buAutoNum type="arabicPeriod"/>
            </a:pPr>
            <a:r>
              <a:rPr lang="en-US" dirty="0" smtClean="0"/>
              <a:t>Always keep </a:t>
            </a:r>
            <a:r>
              <a:rPr lang="en-US" dirty="0"/>
              <a:t>an eye on your ovens. </a:t>
            </a:r>
            <a:endParaRPr lang="en-US" dirty="0" smtClean="0"/>
          </a:p>
          <a:p>
            <a:pPr lvl="0">
              <a:buClrTx/>
              <a:buFont typeface="+mj-lt"/>
              <a:buAutoNum type="arabicPeriod"/>
            </a:pPr>
            <a:r>
              <a:rPr lang="en-US" dirty="0" smtClean="0"/>
              <a:t>Wait for your fire to have hot coals rather than yellow flames. </a:t>
            </a:r>
          </a:p>
          <a:p>
            <a:pPr>
              <a:buClrTx/>
              <a:buFont typeface="+mj-lt"/>
              <a:buAutoNum type="arabicPeriod"/>
            </a:pPr>
            <a:r>
              <a:rPr lang="en-US" dirty="0" smtClean="0"/>
              <a:t>Season your Dutch oven with oil before cooking to help minimize food sticking.</a:t>
            </a:r>
            <a:endParaRPr lang="en-US" dirty="0"/>
          </a:p>
          <a:p>
            <a:pPr lvl="0">
              <a:buClrTx/>
              <a:buFont typeface="+mj-lt"/>
              <a:buAutoNum type="arabicPeriod"/>
            </a:pPr>
            <a:r>
              <a:rPr lang="en-US" dirty="0"/>
              <a:t>If steam is forcing its way out around the lid, the oven is too hot.</a:t>
            </a:r>
          </a:p>
          <a:p>
            <a:pPr lvl="0">
              <a:buClrTx/>
              <a:buFont typeface="+mj-lt"/>
              <a:buAutoNum type="arabicPeriod"/>
            </a:pPr>
            <a:r>
              <a:rPr lang="en-US" dirty="0"/>
              <a:t>Use a pie tin set on 4 pebbles in the Dutch oven for rolls, biscuits</a:t>
            </a:r>
            <a:r>
              <a:rPr lang="en-US" dirty="0" smtClean="0"/>
              <a:t>, or pies to prevent </a:t>
            </a:r>
            <a:r>
              <a:rPr lang="en-US" dirty="0"/>
              <a:t>burning.</a:t>
            </a:r>
          </a:p>
          <a:p>
            <a:pPr lvl="0">
              <a:buClrTx/>
              <a:buFont typeface="+mj-lt"/>
              <a:buAutoNum type="arabicPeriod"/>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3734514"/>
            <a:ext cx="3214396" cy="2132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703173"/>
            <a:ext cx="3214396" cy="1945555"/>
          </a:xfrm>
          <a:prstGeom prst="rect">
            <a:avLst/>
          </a:prstGeom>
        </p:spPr>
      </p:pic>
    </p:spTree>
    <p:extLst>
      <p:ext uri="{BB962C8B-B14F-4D97-AF65-F5344CB8AC3E}">
        <p14:creationId xmlns:p14="http://schemas.microsoft.com/office/powerpoint/2010/main" val="3820573197"/>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Dutch Oven Cooking Tips</a:t>
            </a:r>
            <a:endParaRPr lang="en-US" sz="2800" b="1" dirty="0">
              <a:solidFill>
                <a:srgbClr val="C00000"/>
              </a:solidFill>
            </a:endParaRPr>
          </a:p>
        </p:txBody>
      </p:sp>
      <p:sp>
        <p:nvSpPr>
          <p:cNvPr id="3" name="Content Placeholder 2"/>
          <p:cNvSpPr>
            <a:spLocks noGrp="1"/>
          </p:cNvSpPr>
          <p:nvPr>
            <p:ph idx="1"/>
          </p:nvPr>
        </p:nvSpPr>
        <p:spPr>
          <a:xfrm>
            <a:off x="990600" y="1524000"/>
            <a:ext cx="7162800" cy="2743200"/>
          </a:xfrm>
        </p:spPr>
        <p:txBody>
          <a:bodyPr/>
          <a:lstStyle/>
          <a:p>
            <a:pPr lvl="0">
              <a:buClrTx/>
              <a:buFont typeface="+mj-lt"/>
              <a:buAutoNum type="arabicPeriod" startAt="6"/>
            </a:pPr>
            <a:r>
              <a:rPr lang="en-US" dirty="0" smtClean="0"/>
              <a:t>Always </a:t>
            </a:r>
            <a:r>
              <a:rPr lang="en-US" dirty="0"/>
              <a:t>clean and dry your Dutch oven after use. Letting it sit wet or in water or rain will rust it.</a:t>
            </a:r>
          </a:p>
          <a:p>
            <a:pPr lvl="0">
              <a:buClrTx/>
              <a:buFont typeface="+mj-lt"/>
              <a:buAutoNum type="arabicPeriod" startAt="6"/>
            </a:pPr>
            <a:r>
              <a:rPr lang="en-US" dirty="0"/>
              <a:t>Make sure you have food or water in your Dutch oven before placing it on coals, unless you are monitoring the heating. An empty oven can burn off the seasoning easily.</a:t>
            </a:r>
          </a:p>
          <a:p>
            <a:pPr lvl="0">
              <a:buClrTx/>
              <a:buFont typeface="+mj-lt"/>
              <a:buAutoNum type="arabicPeriod" startAt="6"/>
            </a:pPr>
            <a:r>
              <a:rPr lang="en-US" dirty="0"/>
              <a:t>Use wooden or high-temperature silicone utensils. Plastic spatulas touching the Dutch oven sides can melt, and metal can scratch.</a:t>
            </a:r>
          </a:p>
          <a:p>
            <a:pPr lvl="0">
              <a:buClrTx/>
              <a:buFont typeface="+mj-lt"/>
              <a:buAutoNum type="arabicPeriod" startAt="6"/>
            </a:pPr>
            <a:r>
              <a:rPr lang="en-US" dirty="0"/>
              <a:t>A common mistake is to set the lid on the ground. Make sure you have a clean, sturdy place to set the lid.</a:t>
            </a:r>
          </a:p>
          <a:p>
            <a:pPr lvl="0">
              <a:buClrTx/>
              <a:buFont typeface="+mj-lt"/>
              <a:buAutoNum type="arabicPeriod" startAt="6"/>
            </a:pPr>
            <a:r>
              <a:rPr lang="en-US" dirty="0"/>
              <a:t>Use a Dutch oven liner to help with clean-up of sugary desserts.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285735"/>
            <a:ext cx="2718116" cy="1810265"/>
          </a:xfrm>
          <a:prstGeom prst="rect">
            <a:avLst/>
          </a:prstGeom>
        </p:spPr>
      </p:pic>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t="3159" r="3208" b="50000"/>
          <a:stretch/>
        </p:blipFill>
        <p:spPr>
          <a:xfrm>
            <a:off x="1905000" y="4196504"/>
            <a:ext cx="1981200" cy="1981200"/>
          </a:xfrm>
          <a:prstGeom prst="rect">
            <a:avLst/>
          </a:prstGeom>
        </p:spPr>
      </p:pic>
    </p:spTree>
    <p:extLst>
      <p:ext uri="{BB962C8B-B14F-4D97-AF65-F5344CB8AC3E}">
        <p14:creationId xmlns:p14="http://schemas.microsoft.com/office/powerpoint/2010/main" val="3427546844"/>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a:t>Discuss EACH of the following cooking methods. For each one, describe the equipment needed, how temperature control is maintained, and name at least one food that can be cooked using that method: baking, boiling, broiling, pan frying, simmering, steaming, microwaving, grilling, foil cooking, and use of a Dutch oven.</a:t>
            </a:r>
          </a:p>
          <a:p>
            <a:pPr marL="800100" lvl="1" indent="-342900">
              <a:buClrTx/>
              <a:buFont typeface="+mj-lt"/>
              <a:buAutoNum type="alphaLcPeriod"/>
            </a:pPr>
            <a:r>
              <a:rPr lang="en-US" sz="1300" dirty="0">
                <a:solidFill>
                  <a:srgbClr val="C00000"/>
                </a:solidFill>
              </a:rPr>
              <a:t>Discuss the benefits of using a camp stove on an outing vs. a charcoal or wood fire.</a:t>
            </a:r>
          </a:p>
          <a:p>
            <a:pPr marL="800100" lvl="1" indent="-342900">
              <a:buClrTx/>
              <a:buFont typeface="+mj-lt"/>
              <a:buAutoNum type="alphaLcPeriod"/>
            </a:pPr>
            <a:r>
              <a:rPr lang="en-US" sz="1300" dirty="0"/>
              <a:t>Describe with your counselor how to manage your time when preparing a meal so components for each course are ready to serve at the same time</a:t>
            </a:r>
            <a:r>
              <a:rPr lang="en-US" sz="1300" dirty="0" smtClean="0"/>
              <a:t>.</a:t>
            </a:r>
          </a:p>
          <a:p>
            <a:pPr marL="800100" lvl="1" indent="-342900">
              <a:buClrTx/>
              <a:buFont typeface="+mj-lt"/>
              <a:buAutoNum type="alphaLcPeriod"/>
            </a:pPr>
            <a:r>
              <a:rPr lang="en-US" sz="1300" dirty="0"/>
              <a:t>Explain and give examples of how taste, texture, and smell impact what we eat.</a:t>
            </a:r>
          </a:p>
          <a:p>
            <a:pPr marL="800100" lvl="1" indent="-342900">
              <a:buClrTx/>
              <a:buFont typeface="+mj-lt"/>
              <a:buAutoNum type="alphaLcPeriod"/>
            </a:pPr>
            <a:endParaRPr lang="en-US" sz="1300" dirty="0"/>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496354886"/>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sz="2800" b="1" dirty="0" smtClean="0">
                <a:solidFill>
                  <a:srgbClr val="C00000"/>
                </a:solidFill>
              </a:rPr>
              <a:t>Camp Stoves Vs. Campfires</a:t>
            </a:r>
            <a:endParaRPr lang="en-US" sz="2800" b="1" dirty="0">
              <a:solidFill>
                <a:srgbClr val="C00000"/>
              </a:solidFill>
            </a:endParaRPr>
          </a:p>
        </p:txBody>
      </p:sp>
      <p:sp>
        <p:nvSpPr>
          <p:cNvPr id="3" name="Content Placeholder 2"/>
          <p:cNvSpPr>
            <a:spLocks noGrp="1"/>
          </p:cNvSpPr>
          <p:nvPr>
            <p:ph idx="1"/>
          </p:nvPr>
        </p:nvSpPr>
        <p:spPr>
          <a:xfrm>
            <a:off x="1066800" y="1371600"/>
            <a:ext cx="4724400" cy="4724400"/>
          </a:xfrm>
        </p:spPr>
        <p:txBody>
          <a:bodyPr/>
          <a:lstStyle/>
          <a:p>
            <a:pPr marL="0" indent="0">
              <a:buNone/>
            </a:pPr>
            <a:r>
              <a:rPr lang="en-US" sz="2000" b="1" dirty="0" smtClean="0"/>
              <a:t>Stoves</a:t>
            </a:r>
            <a:endParaRPr lang="en-US" sz="2000" dirty="0" smtClean="0"/>
          </a:p>
          <a:p>
            <a:pPr>
              <a:buClrTx/>
            </a:pPr>
            <a:r>
              <a:rPr lang="en-US" sz="1800" b="1" dirty="0" smtClean="0"/>
              <a:t>Advantages: </a:t>
            </a:r>
          </a:p>
          <a:p>
            <a:pPr lvl="1">
              <a:buClrTx/>
            </a:pPr>
            <a:r>
              <a:rPr lang="en-US" dirty="0" smtClean="0"/>
              <a:t>Quick to set up. It's just like cooking on the stove at home. Much better control of heat. Using a portable stove that accommodates large pots or skillets makes sense for larger groups. When cooking for one, a small camp stove is faster and easier than making a campfire. With gusty winds, a stove with a protective shield can keep you on schedule for mealtimes. You can use a stove in areas where campfires are prohibited. Stoves have almost no environmental impact </a:t>
            </a:r>
          </a:p>
          <a:p>
            <a:pPr>
              <a:buClrTx/>
            </a:pPr>
            <a:r>
              <a:rPr lang="en-US" sz="1800" b="1" dirty="0" smtClean="0"/>
              <a:t>Disadvantages: </a:t>
            </a:r>
          </a:p>
          <a:p>
            <a:pPr lvl="1">
              <a:buClrTx/>
            </a:pPr>
            <a:r>
              <a:rPr lang="en-US" dirty="0" smtClean="0"/>
              <a:t>More equipment is required.</a:t>
            </a:r>
          </a:p>
          <a:p>
            <a:endParaRPr lang="en-US" sz="1200" dirty="0" smtClean="0"/>
          </a:p>
          <a:p>
            <a:endParaRPr lang="en-US" sz="1200" dirty="0" smtClean="0"/>
          </a:p>
        </p:txBody>
      </p:sp>
      <p:pic>
        <p:nvPicPr>
          <p:cNvPr id="5" name="Picture 4"/>
          <p:cNvPicPr>
            <a:picLocks noChangeAspect="1"/>
          </p:cNvPicPr>
          <p:nvPr/>
        </p:nvPicPr>
        <p:blipFill>
          <a:blip r:embed="rId2"/>
          <a:stretch>
            <a:fillRect/>
          </a:stretch>
        </p:blipFill>
        <p:spPr>
          <a:xfrm>
            <a:off x="5943600" y="1676400"/>
            <a:ext cx="2741440" cy="18258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9" y="3737047"/>
            <a:ext cx="2738871" cy="2054153"/>
          </a:xfrm>
          <a:prstGeom prst="rect">
            <a:avLst/>
          </a:prstGeom>
        </p:spPr>
      </p:pic>
    </p:spTree>
    <p:extLst>
      <p:ext uri="{BB962C8B-B14F-4D97-AF65-F5344CB8AC3E}">
        <p14:creationId xmlns:p14="http://schemas.microsoft.com/office/powerpoint/2010/main" val="288973180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4267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startAt="4"/>
            </a:pPr>
            <a:r>
              <a:rPr lang="en-US" sz="1300" dirty="0" smtClean="0"/>
              <a:t>While </a:t>
            </a:r>
            <a:r>
              <a:rPr lang="en-US" sz="1300" dirty="0"/>
              <a:t>on a trail hike or backpacking trip, prepare and serve two meals and a snack from the menu planned for this requirement. At least one of those meals must be cooked over a fire, or an approved trail stove (with proper supervision).** </a:t>
            </a:r>
          </a:p>
          <a:p>
            <a:pPr marL="800100" lvl="1" indent="-342900">
              <a:buClrTx/>
              <a:buFont typeface="+mj-lt"/>
              <a:buAutoNum type="alphaLcPeriod" startAt="4"/>
            </a:pPr>
            <a:r>
              <a:rPr lang="en-US" sz="1300" dirty="0"/>
              <a:t>After each meal, have those you served evaluate the meal on presentation and taste, then evaluate your own meal. Discuss what you learned with your counselor, including any adjustments that could have improved or enhanced your meals. Tell how planning and preparation help ensure successful trail hiking or backpacking meals. </a:t>
            </a:r>
          </a:p>
          <a:p>
            <a:pPr marL="800100" lvl="1" indent="-342900">
              <a:buClrTx/>
              <a:buFont typeface="+mj-lt"/>
              <a:buAutoNum type="alphaLcPeriod" startAt="4"/>
            </a:pPr>
            <a:r>
              <a:rPr lang="en-US" sz="1300" dirty="0"/>
              <a:t>Discuss how you followed the Outdoor Code and no-trace principles during your outing. Explain to your counselor how you cleaned any equipment, utensils, and the cooking site after each meal. Explain how you properly </a:t>
            </a:r>
            <a:r>
              <a:rPr lang="en-US" sz="1300" dirty="0" smtClean="0"/>
              <a:t>disposed </a:t>
            </a:r>
            <a:r>
              <a:rPr lang="en-US" sz="1300" dirty="0"/>
              <a:t>of any dishwater and packed out all garbage. </a:t>
            </a:r>
            <a:endParaRPr lang="en-US" sz="1300" dirty="0" smtClean="0"/>
          </a:p>
          <a:p>
            <a:pPr marL="457200" lvl="1" indent="0">
              <a:buClrTx/>
              <a:buNone/>
            </a:pPr>
            <a:endParaRPr lang="en-US" sz="1300" dirty="0" smtClean="0"/>
          </a:p>
          <a:p>
            <a:pPr marL="457200" lvl="1" indent="0">
              <a:buClrTx/>
              <a:buNone/>
            </a:pPr>
            <a:r>
              <a:rPr lang="en-US" sz="1300" dirty="0" smtClean="0"/>
              <a:t>**</a:t>
            </a:r>
            <a:r>
              <a:rPr lang="en-US" sz="1300" dirty="0"/>
              <a:t>Where local regulations do not allow you to build a fire, the counselor may adjust the requirement to meet the law. The meals in requirements 5 and 6 may be prepared for different trips and need not be prepared consecutively. Scouts working on this badge in summer camp should take into consideration foods that can be obtained at the camp commissary.</a:t>
            </a:r>
          </a:p>
          <a:p>
            <a:pPr marL="457200" lvl="1" indent="0">
              <a:buClrTx/>
              <a:buNone/>
            </a:pP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911305537"/>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5181600" cy="4648200"/>
          </a:xfrm>
        </p:spPr>
        <p:txBody>
          <a:bodyPr/>
          <a:lstStyle/>
          <a:p>
            <a:pPr marL="0" indent="0">
              <a:buNone/>
            </a:pPr>
            <a:r>
              <a:rPr lang="en-US" sz="2000" b="1" dirty="0" smtClean="0"/>
              <a:t>Campfires</a:t>
            </a:r>
            <a:endParaRPr lang="en-US" sz="2000" dirty="0" smtClean="0"/>
          </a:p>
          <a:p>
            <a:pPr>
              <a:buClrTx/>
            </a:pPr>
            <a:r>
              <a:rPr lang="en-US" sz="1800" b="1" dirty="0" smtClean="0"/>
              <a:t>Advantages:</a:t>
            </a:r>
            <a:r>
              <a:rPr lang="en-US" sz="1800" dirty="0" smtClean="0"/>
              <a:t> </a:t>
            </a:r>
          </a:p>
          <a:p>
            <a:pPr lvl="1">
              <a:buClrTx/>
            </a:pPr>
            <a:r>
              <a:rPr lang="en-US" dirty="0" smtClean="0"/>
              <a:t>With a little know-how, you can start a fire nearly anywhere. Less equipment to bring.</a:t>
            </a:r>
          </a:p>
          <a:p>
            <a:pPr>
              <a:buClrTx/>
            </a:pPr>
            <a:r>
              <a:rPr lang="en-US" sz="1800" b="1" dirty="0" smtClean="0"/>
              <a:t>Disadvantages: </a:t>
            </a:r>
          </a:p>
          <a:p>
            <a:pPr lvl="1">
              <a:buClrTx/>
            </a:pPr>
            <a:r>
              <a:rPr lang="en-US" dirty="0" smtClean="0"/>
              <a:t>Slower to set up. Can darken pots. Harder to control and regulate heat. More prone to burning food/hands. Some locations ban visitors from collecting firewood from the local forest. Conversely, some locations do not allow outside firewood due to pest concerns. Campfires may be banned in areas of forest fire danger. If has been raining, it's going to be difficult to find wood that is dry enough to burn properly. Campfires make “leave-no-trace” camping virtually impossible. </a:t>
            </a:r>
          </a:p>
        </p:txBody>
      </p:sp>
      <p:sp>
        <p:nvSpPr>
          <p:cNvPr id="4" name="Title 1"/>
          <p:cNvSpPr>
            <a:spLocks noGrp="1"/>
          </p:cNvSpPr>
          <p:nvPr>
            <p:ph type="title"/>
          </p:nvPr>
        </p:nvSpPr>
        <p:spPr>
          <a:xfrm>
            <a:off x="1524000" y="685800"/>
            <a:ext cx="6096000" cy="762000"/>
          </a:xfrm>
        </p:spPr>
        <p:txBody>
          <a:bodyPr/>
          <a:lstStyle/>
          <a:p>
            <a:r>
              <a:rPr lang="en-US" sz="2800" b="1" dirty="0" smtClean="0">
                <a:solidFill>
                  <a:srgbClr val="C00000"/>
                </a:solidFill>
              </a:rPr>
              <a:t>Camp Stoves Vs. Campfires</a:t>
            </a:r>
            <a:endParaRPr lang="en-US" sz="2800" b="1" dirty="0">
              <a:solidFill>
                <a:srgbClr val="C000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7285"/>
          <a:stretch/>
        </p:blipFill>
        <p:spPr>
          <a:xfrm>
            <a:off x="6096000" y="1981200"/>
            <a:ext cx="2667000" cy="2147446"/>
          </a:xfrm>
          <a:prstGeom prst="rect">
            <a:avLst/>
          </a:prstGeom>
        </p:spPr>
      </p:pic>
    </p:spTree>
    <p:extLst>
      <p:ext uri="{BB962C8B-B14F-4D97-AF65-F5344CB8AC3E}">
        <p14:creationId xmlns:p14="http://schemas.microsoft.com/office/powerpoint/2010/main" val="3695934054"/>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a:t>Discuss EACH of the following cooking methods. For each one, describe the equipment needed, how temperature control is maintained, and name at least one food that can be cooked using that method: baking, boiling, broiling, pan frying, simmering, steaming, microwaving, grilling, foil cooking, and use of a Dutch oven.</a:t>
            </a:r>
          </a:p>
          <a:p>
            <a:pPr marL="800100" lvl="1" indent="-342900">
              <a:buClrTx/>
              <a:buFont typeface="+mj-lt"/>
              <a:buAutoNum type="alphaLcPeriod"/>
            </a:pPr>
            <a:r>
              <a:rPr lang="en-US" sz="1300" dirty="0"/>
              <a:t>Discuss the benefits of using a camp stove on an outing vs. a charcoal or wood fire.</a:t>
            </a:r>
          </a:p>
          <a:p>
            <a:pPr marL="800100" lvl="1" indent="-342900">
              <a:buClrTx/>
              <a:buFont typeface="+mj-lt"/>
              <a:buAutoNum type="alphaLcPeriod"/>
            </a:pPr>
            <a:r>
              <a:rPr lang="en-US" sz="1300" dirty="0">
                <a:solidFill>
                  <a:srgbClr val="C00000"/>
                </a:solidFill>
              </a:rPr>
              <a:t>Describe with your counselor how to manage your time when preparing a meal so components for each course are ready to serve at the same time</a:t>
            </a:r>
            <a:r>
              <a:rPr lang="en-US" sz="1300" dirty="0" smtClean="0">
                <a:solidFill>
                  <a:srgbClr val="C00000"/>
                </a:solidFill>
              </a:rPr>
              <a:t>.</a:t>
            </a:r>
          </a:p>
          <a:p>
            <a:pPr marL="800100" lvl="1" indent="-342900">
              <a:buClrTx/>
              <a:buFont typeface="+mj-lt"/>
              <a:buAutoNum type="alphaLcPeriod"/>
            </a:pPr>
            <a:r>
              <a:rPr lang="en-US" sz="1300" dirty="0"/>
              <a:t>Explain and give examples of how taste, texture, and smell impact what we eat.</a:t>
            </a:r>
          </a:p>
          <a:p>
            <a:pPr marL="800100" lvl="1" indent="-342900">
              <a:buClrTx/>
              <a:buFont typeface="+mj-lt"/>
              <a:buAutoNum type="alphaLcPeriod"/>
            </a:pPr>
            <a:endParaRPr lang="en-US" sz="1300" dirty="0"/>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4017778985"/>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sz="2800" b="1" dirty="0" smtClean="0">
                <a:solidFill>
                  <a:srgbClr val="C00000"/>
                </a:solidFill>
              </a:rPr>
              <a:t>Time Management</a:t>
            </a:r>
            <a:endParaRPr lang="en-US" sz="2800" b="1" dirty="0">
              <a:solidFill>
                <a:srgbClr val="C00000"/>
              </a:solidFill>
            </a:endParaRPr>
          </a:p>
        </p:txBody>
      </p:sp>
      <p:sp>
        <p:nvSpPr>
          <p:cNvPr id="3" name="Content Placeholder 2"/>
          <p:cNvSpPr>
            <a:spLocks noGrp="1"/>
          </p:cNvSpPr>
          <p:nvPr>
            <p:ph idx="1"/>
          </p:nvPr>
        </p:nvSpPr>
        <p:spPr>
          <a:xfrm>
            <a:off x="914400" y="1447800"/>
            <a:ext cx="5105400" cy="4724400"/>
          </a:xfrm>
        </p:spPr>
        <p:txBody>
          <a:bodyPr/>
          <a:lstStyle/>
          <a:p>
            <a:pPr>
              <a:buClrTx/>
            </a:pPr>
            <a:r>
              <a:rPr lang="en-US" dirty="0" smtClean="0"/>
              <a:t>Before you start to cook, go through the recipe’s list of ingredients, make sure you have everything you need, and then prepare everything you need. </a:t>
            </a:r>
          </a:p>
          <a:p>
            <a:pPr lvl="1">
              <a:buClrTx/>
            </a:pPr>
            <a:r>
              <a:rPr lang="en-US" dirty="0" smtClean="0"/>
              <a:t>Chop produce, peel garlic, measure out spices and seasonings, etc. </a:t>
            </a:r>
          </a:p>
          <a:p>
            <a:pPr lvl="1">
              <a:buClrTx/>
            </a:pPr>
            <a:r>
              <a:rPr lang="en-US" dirty="0" smtClean="0"/>
              <a:t>Prepare each ingredient and place it in a small prep bowl and set it aside until it’s time to add it to the recipe.</a:t>
            </a:r>
          </a:p>
          <a:p>
            <a:pPr>
              <a:buClrTx/>
            </a:pPr>
            <a:r>
              <a:rPr lang="en-US" dirty="0" smtClean="0"/>
              <a:t>Follow </a:t>
            </a:r>
            <a:r>
              <a:rPr lang="en-US" dirty="0"/>
              <a:t>a schedule. </a:t>
            </a:r>
            <a:endParaRPr lang="en-US" dirty="0" smtClean="0"/>
          </a:p>
          <a:p>
            <a:pPr lvl="1">
              <a:buClrTx/>
            </a:pPr>
            <a:r>
              <a:rPr lang="en-US" dirty="0" smtClean="0"/>
              <a:t>Create </a:t>
            </a:r>
            <a:r>
              <a:rPr lang="en-US" dirty="0"/>
              <a:t>a timetable, based on how long it takes to prepare each course or recipe. </a:t>
            </a:r>
            <a:endParaRPr lang="en-US" dirty="0" smtClean="0"/>
          </a:p>
          <a:p>
            <a:pPr lvl="1">
              <a:buClrTx/>
            </a:pPr>
            <a:r>
              <a:rPr lang="en-US" dirty="0" smtClean="0"/>
              <a:t>Write </a:t>
            </a:r>
            <a:r>
              <a:rPr lang="en-US" dirty="0"/>
              <a:t>down what will take the longest to prepare, then the next, and the next, and so on. </a:t>
            </a:r>
            <a:endParaRPr lang="en-US" dirty="0" smtClean="0"/>
          </a:p>
          <a:p>
            <a:pPr lvl="1">
              <a:buClrTx/>
            </a:pPr>
            <a:r>
              <a:rPr lang="en-US" dirty="0" smtClean="0"/>
              <a:t>Make </a:t>
            </a:r>
            <a:r>
              <a:rPr lang="en-US" dirty="0"/>
              <a:t>sure you take into account all the steps needed. </a:t>
            </a:r>
          </a:p>
        </p:txBody>
      </p:sp>
      <p:pic>
        <p:nvPicPr>
          <p:cNvPr id="4" name="Picture 3"/>
          <p:cNvPicPr>
            <a:picLocks noChangeAspect="1"/>
          </p:cNvPicPr>
          <p:nvPr/>
        </p:nvPicPr>
        <p:blipFill>
          <a:blip r:embed="rId2"/>
          <a:stretch>
            <a:fillRect/>
          </a:stretch>
        </p:blipFill>
        <p:spPr>
          <a:xfrm>
            <a:off x="6172200" y="2133600"/>
            <a:ext cx="2743200" cy="3240745"/>
          </a:xfrm>
          <a:prstGeom prst="rect">
            <a:avLst/>
          </a:prstGeom>
        </p:spPr>
      </p:pic>
    </p:spTree>
    <p:extLst>
      <p:ext uri="{BB962C8B-B14F-4D97-AF65-F5344CB8AC3E}">
        <p14:creationId xmlns:p14="http://schemas.microsoft.com/office/powerpoint/2010/main" val="249765387"/>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b="1" dirty="0" smtClean="0">
                <a:solidFill>
                  <a:srgbClr val="C00000"/>
                </a:solidFill>
              </a:rPr>
              <a:t>Time Management</a:t>
            </a:r>
            <a:endParaRPr lang="en-US" dirty="0"/>
          </a:p>
        </p:txBody>
      </p:sp>
      <p:sp>
        <p:nvSpPr>
          <p:cNvPr id="3" name="Content Placeholder 2"/>
          <p:cNvSpPr>
            <a:spLocks noGrp="1"/>
          </p:cNvSpPr>
          <p:nvPr>
            <p:ph idx="1"/>
          </p:nvPr>
        </p:nvSpPr>
        <p:spPr>
          <a:xfrm>
            <a:off x="990600" y="1371600"/>
            <a:ext cx="7162800" cy="4648200"/>
          </a:xfrm>
        </p:spPr>
        <p:txBody>
          <a:bodyPr/>
          <a:lstStyle/>
          <a:p>
            <a:pPr marL="0" indent="0">
              <a:buNone/>
            </a:pPr>
            <a:r>
              <a:rPr lang="en-US" sz="1600" dirty="0"/>
              <a:t>EXAMPLE </a:t>
            </a:r>
            <a:r>
              <a:rPr lang="en-US" sz="1600" dirty="0" smtClean="0"/>
              <a:t>– Pot roast </a:t>
            </a:r>
            <a:r>
              <a:rPr lang="en-US" sz="1600" dirty="0"/>
              <a:t>with carrots and onions, green bean casserole, mashed potatoes, rolls, gravy, rice </a:t>
            </a:r>
            <a:r>
              <a:rPr lang="en-US" sz="1600" dirty="0" smtClean="0"/>
              <a:t>pudding</a:t>
            </a:r>
          </a:p>
          <a:p>
            <a:pPr marL="0" indent="0">
              <a:buNone/>
            </a:pPr>
            <a:endParaRPr lang="en-US" sz="800" dirty="0"/>
          </a:p>
          <a:p>
            <a:pPr>
              <a:buClrTx/>
            </a:pPr>
            <a:r>
              <a:rPr lang="en-US" sz="1600" dirty="0" smtClean="0"/>
              <a:t>2:00 – Preheat </a:t>
            </a:r>
            <a:r>
              <a:rPr lang="en-US" sz="1600" dirty="0"/>
              <a:t>oven.</a:t>
            </a:r>
          </a:p>
          <a:p>
            <a:pPr>
              <a:buClrTx/>
            </a:pPr>
            <a:r>
              <a:rPr lang="en-US" sz="1600" dirty="0" smtClean="0"/>
              <a:t>2:00 – Crush </a:t>
            </a:r>
            <a:r>
              <a:rPr lang="en-US" sz="1600" dirty="0"/>
              <a:t>four garlic cloves. Remove roast from refrigerator. Trim, </a:t>
            </a:r>
            <a:r>
              <a:rPr lang="en-US" sz="1600" dirty="0" smtClean="0"/>
              <a:t>wash, </a:t>
            </a:r>
            <a:r>
              <a:rPr lang="en-US" sz="1600" dirty="0"/>
              <a:t>and rub both sides with garlic. Place in pan with 1 cup water and quartered onion. </a:t>
            </a:r>
            <a:endParaRPr lang="en-US" sz="1600" dirty="0" smtClean="0"/>
          </a:p>
          <a:p>
            <a:pPr>
              <a:buClrTx/>
            </a:pPr>
            <a:r>
              <a:rPr lang="en-US" sz="1600" dirty="0" smtClean="0"/>
              <a:t>2:20 – Cover </a:t>
            </a:r>
            <a:r>
              <a:rPr lang="en-US" sz="1600" dirty="0"/>
              <a:t>and put in 350 degree oven. Set timer for 2 hours, 40 minutes</a:t>
            </a:r>
            <a:r>
              <a:rPr lang="en-US" sz="1600" dirty="0" smtClean="0"/>
              <a:t>.</a:t>
            </a:r>
          </a:p>
          <a:p>
            <a:pPr>
              <a:buClrTx/>
            </a:pPr>
            <a:r>
              <a:rPr lang="en-US" dirty="0"/>
              <a:t>3:30 – Cook 1 cup rice in 2 cups water. When done add sugar, cornstarch, and milk, reduce heat to low. Cook uncovered, until pudding thickens slightly. Remove from heat, pour in serving dishes, and put in fridge. </a:t>
            </a:r>
          </a:p>
          <a:p>
            <a:pPr>
              <a:buClrTx/>
            </a:pPr>
            <a:r>
              <a:rPr lang="en-US" dirty="0"/>
              <a:t>4:15 – Set table. Put out trivets for hot stuff. </a:t>
            </a:r>
          </a:p>
          <a:p>
            <a:pPr>
              <a:buClrTx/>
            </a:pPr>
            <a:r>
              <a:rPr lang="en-US" dirty="0"/>
              <a:t>4:30 – Put out empty serving dishes.</a:t>
            </a:r>
          </a:p>
          <a:p>
            <a:pPr>
              <a:buClrTx/>
            </a:pPr>
            <a:r>
              <a:rPr lang="en-US" dirty="0"/>
              <a:t>Etc. </a:t>
            </a:r>
          </a:p>
          <a:p>
            <a:pPr>
              <a:buClrTx/>
            </a:pPr>
            <a:r>
              <a:rPr lang="en-US" dirty="0"/>
              <a:t>5:00 –EAT!</a:t>
            </a:r>
          </a:p>
          <a:p>
            <a:endParaRPr lang="en-US" sz="1600" dirty="0"/>
          </a:p>
          <a:p>
            <a:endParaRPr lang="en-US" sz="1600" dirty="0"/>
          </a:p>
        </p:txBody>
      </p:sp>
    </p:spTree>
    <p:extLst>
      <p:ext uri="{BB962C8B-B14F-4D97-AF65-F5344CB8AC3E}">
        <p14:creationId xmlns:p14="http://schemas.microsoft.com/office/powerpoint/2010/main" val="1846981317"/>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75" dirty="0">
                <a:solidFill>
                  <a:srgbClr val="C00000"/>
                </a:solidFill>
              </a:rPr>
              <a:t>Discussion</a:t>
            </a:r>
          </a:p>
        </p:txBody>
      </p:sp>
      <p:sp>
        <p:nvSpPr>
          <p:cNvPr id="4" name="Content Placeholder 3"/>
          <p:cNvSpPr>
            <a:spLocks noGrp="1"/>
          </p:cNvSpPr>
          <p:nvPr>
            <p:ph idx="1"/>
          </p:nvPr>
        </p:nvSpPr>
        <p:spPr/>
        <p:txBody>
          <a:bodyPr/>
          <a:lstStyle/>
          <a:p>
            <a:pPr marL="351949" marR="186214">
              <a:lnSpc>
                <a:spcPts val="2265"/>
              </a:lnSpc>
              <a:spcBef>
                <a:spcPts val="360"/>
              </a:spcBef>
              <a:buClrTx/>
              <a:tabLst>
                <a:tab pos="238125" algn="l"/>
                <a:tab pos="238601" algn="l"/>
              </a:tabLst>
            </a:pPr>
            <a:r>
              <a:rPr lang="en-US" sz="2000" u="none" spc="68" dirty="0" smtClean="0">
                <a:cs typeface="Times New Roman"/>
              </a:rPr>
              <a:t>Can</a:t>
            </a:r>
            <a:r>
              <a:rPr lang="en-US" sz="2000" u="none" spc="-86" dirty="0" smtClean="0">
                <a:cs typeface="Times New Roman"/>
              </a:rPr>
              <a:t> </a:t>
            </a:r>
            <a:r>
              <a:rPr lang="en-US" sz="2000" u="none" spc="41" dirty="0" smtClean="0">
                <a:cs typeface="Times New Roman"/>
              </a:rPr>
              <a:t>you</a:t>
            </a:r>
            <a:r>
              <a:rPr lang="en-US" sz="2000" u="none" spc="-53" dirty="0" smtClean="0">
                <a:cs typeface="Times New Roman"/>
              </a:rPr>
              <a:t> </a:t>
            </a:r>
            <a:r>
              <a:rPr lang="en-US" sz="2000" u="none" spc="68" dirty="0" smtClean="0">
                <a:cs typeface="Times New Roman"/>
              </a:rPr>
              <a:t>describe</a:t>
            </a:r>
            <a:r>
              <a:rPr lang="en-US" sz="2000" u="none" spc="-105" dirty="0" smtClean="0">
                <a:cs typeface="Times New Roman"/>
              </a:rPr>
              <a:t> </a:t>
            </a:r>
            <a:r>
              <a:rPr lang="en-US" sz="2000" u="none" spc="86" dirty="0" smtClean="0">
                <a:cs typeface="Times New Roman"/>
              </a:rPr>
              <a:t>each</a:t>
            </a:r>
            <a:r>
              <a:rPr lang="en-US" sz="2000" u="none" spc="-26" dirty="0" smtClean="0">
                <a:cs typeface="Times New Roman"/>
              </a:rPr>
              <a:t> </a:t>
            </a:r>
            <a:r>
              <a:rPr lang="en-US" sz="2000" u="none" spc="113" dirty="0" smtClean="0">
                <a:cs typeface="Times New Roman"/>
              </a:rPr>
              <a:t>method,</a:t>
            </a:r>
            <a:r>
              <a:rPr lang="en-US" sz="2000" u="none" spc="-26" dirty="0" smtClean="0">
                <a:cs typeface="Times New Roman"/>
              </a:rPr>
              <a:t> </a:t>
            </a:r>
            <a:r>
              <a:rPr lang="en-US" sz="2000" u="none" spc="127" dirty="0" smtClean="0">
                <a:cs typeface="Times New Roman"/>
              </a:rPr>
              <a:t>the</a:t>
            </a:r>
            <a:r>
              <a:rPr lang="en-US" sz="2000" u="none" spc="-105" dirty="0" smtClean="0">
                <a:cs typeface="Times New Roman"/>
              </a:rPr>
              <a:t> </a:t>
            </a:r>
            <a:r>
              <a:rPr lang="en-US" sz="2000" u="none" spc="101" dirty="0" smtClean="0">
                <a:cs typeface="Times New Roman"/>
              </a:rPr>
              <a:t>equipment,</a:t>
            </a:r>
            <a:r>
              <a:rPr lang="en-US" sz="2000" u="none" spc="-64" dirty="0" smtClean="0">
                <a:cs typeface="Times New Roman"/>
              </a:rPr>
              <a:t> </a:t>
            </a:r>
            <a:r>
              <a:rPr lang="en-US" sz="2000" u="none" spc="127" dirty="0" smtClean="0">
                <a:cs typeface="Times New Roman"/>
              </a:rPr>
              <a:t>and</a:t>
            </a:r>
            <a:r>
              <a:rPr lang="en-US" sz="2000" u="none" spc="-45" dirty="0" smtClean="0">
                <a:cs typeface="Times New Roman"/>
              </a:rPr>
              <a:t> </a:t>
            </a:r>
            <a:r>
              <a:rPr lang="en-US" sz="2000" u="none" spc="71" dirty="0" smtClean="0">
                <a:cs typeface="Times New Roman"/>
              </a:rPr>
              <a:t>a</a:t>
            </a:r>
            <a:r>
              <a:rPr lang="en-US" sz="2000" u="none" spc="-53" dirty="0" smtClean="0">
                <a:cs typeface="Times New Roman"/>
              </a:rPr>
              <a:t> </a:t>
            </a:r>
            <a:r>
              <a:rPr lang="en-US" sz="2000" u="none" spc="56" dirty="0" smtClean="0">
                <a:cs typeface="Times New Roman"/>
              </a:rPr>
              <a:t>food  </a:t>
            </a:r>
            <a:r>
              <a:rPr lang="en-US" sz="2000" u="none" spc="135" dirty="0" smtClean="0">
                <a:cs typeface="Times New Roman"/>
              </a:rPr>
              <a:t>that</a:t>
            </a:r>
            <a:r>
              <a:rPr lang="en-US" sz="2000" u="none" spc="-105" dirty="0" smtClean="0">
                <a:cs typeface="Times New Roman"/>
              </a:rPr>
              <a:t> </a:t>
            </a:r>
            <a:r>
              <a:rPr lang="en-US" sz="2000" u="none" spc="90" dirty="0" smtClean="0">
                <a:cs typeface="Times New Roman"/>
              </a:rPr>
              <a:t>can</a:t>
            </a:r>
            <a:r>
              <a:rPr lang="en-US" sz="2000" u="none" spc="-19" dirty="0" smtClean="0">
                <a:cs typeface="Times New Roman"/>
              </a:rPr>
              <a:t> </a:t>
            </a:r>
            <a:r>
              <a:rPr lang="en-US" sz="2000" u="none" spc="94" dirty="0" smtClean="0">
                <a:cs typeface="Times New Roman"/>
              </a:rPr>
              <a:t>be</a:t>
            </a:r>
            <a:r>
              <a:rPr lang="en-US" sz="2000" u="none" spc="-113" dirty="0" smtClean="0">
                <a:cs typeface="Times New Roman"/>
              </a:rPr>
              <a:t> </a:t>
            </a:r>
            <a:r>
              <a:rPr lang="en-US" sz="2000" u="none" spc="64" dirty="0" smtClean="0">
                <a:cs typeface="Times New Roman"/>
              </a:rPr>
              <a:t>cooked</a:t>
            </a:r>
            <a:r>
              <a:rPr lang="en-US" sz="2000" u="none" spc="-60" dirty="0" smtClean="0">
                <a:cs typeface="Times New Roman"/>
              </a:rPr>
              <a:t> </a:t>
            </a:r>
            <a:r>
              <a:rPr lang="en-US" sz="2000" u="none" spc="86" dirty="0" smtClean="0">
                <a:cs typeface="Times New Roman"/>
              </a:rPr>
              <a:t>with</a:t>
            </a:r>
            <a:r>
              <a:rPr lang="en-US" sz="2000" u="none" spc="-53" dirty="0" smtClean="0">
                <a:cs typeface="Times New Roman"/>
              </a:rPr>
              <a:t> </a:t>
            </a:r>
            <a:r>
              <a:rPr lang="en-US" sz="2000" u="none" spc="135" dirty="0" smtClean="0">
                <a:cs typeface="Times New Roman"/>
              </a:rPr>
              <a:t>that</a:t>
            </a:r>
            <a:r>
              <a:rPr lang="en-US" sz="2000" u="none" spc="-49" dirty="0" smtClean="0">
                <a:cs typeface="Times New Roman"/>
              </a:rPr>
              <a:t> </a:t>
            </a:r>
            <a:r>
              <a:rPr lang="en-US" sz="2000" u="none" spc="105" dirty="0" smtClean="0">
                <a:cs typeface="Times New Roman"/>
              </a:rPr>
              <a:t>method?</a:t>
            </a:r>
            <a:endParaRPr lang="en-US" sz="2000" u="none" dirty="0" smtClean="0">
              <a:cs typeface="Times New Roman"/>
            </a:endParaRPr>
          </a:p>
          <a:p>
            <a:pPr marL="351949" marR="459581">
              <a:lnSpc>
                <a:spcPts val="2265"/>
              </a:lnSpc>
              <a:spcBef>
                <a:spcPts val="1358"/>
              </a:spcBef>
              <a:buClrTx/>
              <a:tabLst>
                <a:tab pos="238125" algn="l"/>
                <a:tab pos="238601" algn="l"/>
              </a:tabLst>
            </a:pPr>
            <a:r>
              <a:rPr lang="en-US" sz="2000" u="none" spc="165" dirty="0" smtClean="0">
                <a:cs typeface="Times New Roman"/>
              </a:rPr>
              <a:t>On</a:t>
            </a:r>
            <a:r>
              <a:rPr lang="en-US" sz="2000" u="none" spc="-86" dirty="0" smtClean="0">
                <a:cs typeface="Times New Roman"/>
              </a:rPr>
              <a:t> </a:t>
            </a:r>
            <a:r>
              <a:rPr lang="en-US" sz="2000" u="none" spc="71" dirty="0" smtClean="0">
                <a:cs typeface="Times New Roman"/>
              </a:rPr>
              <a:t>a</a:t>
            </a:r>
            <a:r>
              <a:rPr lang="en-US" sz="2000" u="none" spc="-94" dirty="0" smtClean="0">
                <a:cs typeface="Times New Roman"/>
              </a:rPr>
              <a:t> </a:t>
            </a:r>
            <a:r>
              <a:rPr lang="en-US" sz="2000" u="none" spc="101" dirty="0" smtClean="0">
                <a:cs typeface="Times New Roman"/>
              </a:rPr>
              <a:t>camp</a:t>
            </a:r>
            <a:r>
              <a:rPr lang="en-US" sz="2000" u="none" spc="-109" dirty="0" smtClean="0">
                <a:cs typeface="Times New Roman"/>
              </a:rPr>
              <a:t> </a:t>
            </a:r>
            <a:r>
              <a:rPr lang="en-US" sz="2000" u="none" spc="79" dirty="0" smtClean="0">
                <a:cs typeface="Times New Roman"/>
              </a:rPr>
              <a:t>outing,</a:t>
            </a:r>
            <a:r>
              <a:rPr lang="en-US" sz="2000" u="none" spc="-56" dirty="0" smtClean="0">
                <a:cs typeface="Times New Roman"/>
              </a:rPr>
              <a:t> </a:t>
            </a:r>
            <a:r>
              <a:rPr lang="en-US" sz="2000" u="none" spc="98" dirty="0" smtClean="0">
                <a:cs typeface="Times New Roman"/>
              </a:rPr>
              <a:t>what</a:t>
            </a:r>
            <a:r>
              <a:rPr lang="en-US" sz="2000" u="none" spc="-105" dirty="0" smtClean="0">
                <a:cs typeface="Times New Roman"/>
              </a:rPr>
              <a:t> </a:t>
            </a:r>
            <a:r>
              <a:rPr lang="en-US" sz="2000" u="none" spc="71" dirty="0" smtClean="0">
                <a:cs typeface="Times New Roman"/>
              </a:rPr>
              <a:t>are</a:t>
            </a:r>
            <a:r>
              <a:rPr lang="en-US" sz="2000" u="none" spc="-64" dirty="0" smtClean="0">
                <a:cs typeface="Times New Roman"/>
              </a:rPr>
              <a:t> </a:t>
            </a:r>
            <a:r>
              <a:rPr lang="en-US" sz="2000" u="none" spc="127" dirty="0" smtClean="0">
                <a:cs typeface="Times New Roman"/>
              </a:rPr>
              <a:t>the</a:t>
            </a:r>
            <a:r>
              <a:rPr lang="en-US" sz="2000" u="none" spc="-86" dirty="0" smtClean="0">
                <a:cs typeface="Times New Roman"/>
              </a:rPr>
              <a:t> </a:t>
            </a:r>
            <a:r>
              <a:rPr lang="en-US" sz="2000" u="none" spc="75" dirty="0" smtClean="0">
                <a:cs typeface="Times New Roman"/>
              </a:rPr>
              <a:t>pros</a:t>
            </a:r>
            <a:r>
              <a:rPr lang="en-US" sz="2000" u="none" spc="-86" dirty="0" smtClean="0">
                <a:cs typeface="Times New Roman"/>
              </a:rPr>
              <a:t> </a:t>
            </a:r>
            <a:r>
              <a:rPr lang="en-US" sz="2000" u="none" spc="127" dirty="0" smtClean="0">
                <a:cs typeface="Times New Roman"/>
              </a:rPr>
              <a:t>and</a:t>
            </a:r>
            <a:r>
              <a:rPr lang="en-US" sz="2000" u="none" spc="-45" dirty="0" smtClean="0">
                <a:cs typeface="Times New Roman"/>
              </a:rPr>
              <a:t> </a:t>
            </a:r>
            <a:r>
              <a:rPr lang="en-US" sz="2000" u="none" spc="68" dirty="0" smtClean="0">
                <a:cs typeface="Times New Roman"/>
              </a:rPr>
              <a:t>cons</a:t>
            </a:r>
            <a:r>
              <a:rPr lang="en-US" sz="2000" u="none" spc="-98" dirty="0" smtClean="0">
                <a:cs typeface="Times New Roman"/>
              </a:rPr>
              <a:t> </a:t>
            </a:r>
            <a:r>
              <a:rPr lang="en-US" sz="2000" u="none" spc="15" dirty="0" smtClean="0">
                <a:cs typeface="Times New Roman"/>
              </a:rPr>
              <a:t>of</a:t>
            </a:r>
            <a:r>
              <a:rPr lang="en-US" sz="2000" u="none" spc="19" dirty="0" smtClean="0">
                <a:cs typeface="Times New Roman"/>
              </a:rPr>
              <a:t> </a:t>
            </a:r>
            <a:r>
              <a:rPr lang="en-US" sz="2000" u="none" spc="71" dirty="0" smtClean="0">
                <a:cs typeface="Times New Roman"/>
              </a:rPr>
              <a:t>using</a:t>
            </a:r>
            <a:r>
              <a:rPr lang="en-US" sz="2000" u="none" spc="-49" dirty="0" smtClean="0">
                <a:cs typeface="Times New Roman"/>
              </a:rPr>
              <a:t> </a:t>
            </a:r>
            <a:r>
              <a:rPr lang="en-US" sz="2000" u="none" spc="71" dirty="0" smtClean="0">
                <a:cs typeface="Times New Roman"/>
              </a:rPr>
              <a:t>a  </a:t>
            </a:r>
            <a:r>
              <a:rPr lang="en-US" sz="2000" u="none" spc="101" dirty="0" smtClean="0">
                <a:cs typeface="Times New Roman"/>
              </a:rPr>
              <a:t>camp</a:t>
            </a:r>
            <a:r>
              <a:rPr lang="en-US" sz="2000" u="none" spc="-101" dirty="0" smtClean="0">
                <a:cs typeface="Times New Roman"/>
              </a:rPr>
              <a:t> </a:t>
            </a:r>
            <a:r>
              <a:rPr lang="en-US" sz="2000" u="none" spc="38" dirty="0" smtClean="0">
                <a:cs typeface="Times New Roman"/>
              </a:rPr>
              <a:t>stove</a:t>
            </a:r>
            <a:r>
              <a:rPr lang="en-US" sz="2000" u="none" spc="-109" dirty="0" smtClean="0">
                <a:cs typeface="Times New Roman"/>
              </a:rPr>
              <a:t> </a:t>
            </a:r>
            <a:r>
              <a:rPr lang="en-US" sz="2000" u="none" spc="-8" dirty="0" smtClean="0">
                <a:cs typeface="Times New Roman"/>
              </a:rPr>
              <a:t>vs.</a:t>
            </a:r>
            <a:r>
              <a:rPr lang="en-US" sz="2000" u="none" spc="-64" dirty="0" smtClean="0">
                <a:cs typeface="Times New Roman"/>
              </a:rPr>
              <a:t> </a:t>
            </a:r>
            <a:r>
              <a:rPr lang="en-US" sz="2000" u="none" spc="71" dirty="0" smtClean="0">
                <a:cs typeface="Times New Roman"/>
              </a:rPr>
              <a:t>a</a:t>
            </a:r>
            <a:r>
              <a:rPr lang="en-US" sz="2000" u="none" spc="-94" dirty="0" smtClean="0">
                <a:cs typeface="Times New Roman"/>
              </a:rPr>
              <a:t> </a:t>
            </a:r>
            <a:r>
              <a:rPr lang="en-US" sz="2000" u="none" spc="60" dirty="0" smtClean="0">
                <a:cs typeface="Times New Roman"/>
              </a:rPr>
              <a:t>charcoal</a:t>
            </a:r>
            <a:r>
              <a:rPr lang="en-US" sz="2000" u="none" spc="-45" dirty="0" smtClean="0">
                <a:cs typeface="Times New Roman"/>
              </a:rPr>
              <a:t> </a:t>
            </a:r>
            <a:r>
              <a:rPr lang="en-US" sz="2000" u="none" spc="94" dirty="0" smtClean="0">
                <a:cs typeface="Times New Roman"/>
              </a:rPr>
              <a:t>or</a:t>
            </a:r>
            <a:r>
              <a:rPr lang="en-US" sz="2000" u="none" spc="-124" dirty="0" smtClean="0">
                <a:cs typeface="Times New Roman"/>
              </a:rPr>
              <a:t> </a:t>
            </a:r>
            <a:r>
              <a:rPr lang="en-US" sz="2000" u="none" spc="68" dirty="0" smtClean="0">
                <a:cs typeface="Times New Roman"/>
              </a:rPr>
              <a:t>wood</a:t>
            </a:r>
            <a:r>
              <a:rPr lang="en-US" sz="2000" u="none" spc="-4" dirty="0" smtClean="0">
                <a:cs typeface="Times New Roman"/>
              </a:rPr>
              <a:t> </a:t>
            </a:r>
            <a:r>
              <a:rPr lang="en-US" sz="2000" u="none" spc="26" dirty="0" smtClean="0">
                <a:cs typeface="Times New Roman"/>
              </a:rPr>
              <a:t>fire?</a:t>
            </a:r>
            <a:endParaRPr lang="en-US" sz="2000" u="none" dirty="0" smtClean="0">
              <a:cs typeface="Times New Roman"/>
            </a:endParaRPr>
          </a:p>
          <a:p>
            <a:pPr marL="351949" marR="3810">
              <a:lnSpc>
                <a:spcPts val="2265"/>
              </a:lnSpc>
              <a:spcBef>
                <a:spcPts val="1358"/>
              </a:spcBef>
              <a:buClrTx/>
              <a:tabLst>
                <a:tab pos="238125" algn="l"/>
                <a:tab pos="238601" algn="l"/>
              </a:tabLst>
            </a:pPr>
            <a:r>
              <a:rPr lang="en-US" sz="2000" u="none" spc="49" dirty="0" smtClean="0">
                <a:cs typeface="Times New Roman"/>
              </a:rPr>
              <a:t>How</a:t>
            </a:r>
            <a:r>
              <a:rPr lang="en-US" sz="2000" u="none" spc="-83" dirty="0" smtClean="0">
                <a:cs typeface="Times New Roman"/>
              </a:rPr>
              <a:t> </a:t>
            </a:r>
            <a:r>
              <a:rPr lang="en-US" sz="2000" u="none" spc="109" dirty="0" smtClean="0">
                <a:cs typeface="Times New Roman"/>
              </a:rPr>
              <a:t>do</a:t>
            </a:r>
            <a:r>
              <a:rPr lang="en-US" sz="2000" u="none" spc="-75" dirty="0" smtClean="0">
                <a:cs typeface="Times New Roman"/>
              </a:rPr>
              <a:t> </a:t>
            </a:r>
            <a:r>
              <a:rPr lang="en-US" sz="2000" u="none" spc="127" dirty="0" smtClean="0">
                <a:cs typeface="Times New Roman"/>
              </a:rPr>
              <a:t>the</a:t>
            </a:r>
            <a:r>
              <a:rPr lang="en-US" sz="2000" u="none" spc="-53" dirty="0" smtClean="0">
                <a:cs typeface="Times New Roman"/>
              </a:rPr>
              <a:t> </a:t>
            </a:r>
            <a:r>
              <a:rPr lang="en-US" sz="2000" u="none" spc="116" dirty="0" smtClean="0">
                <a:cs typeface="Times New Roman"/>
              </a:rPr>
              <a:t>Outdoor</a:t>
            </a:r>
            <a:r>
              <a:rPr lang="en-US" sz="2000" u="none" spc="-64" dirty="0" smtClean="0">
                <a:cs typeface="Times New Roman"/>
              </a:rPr>
              <a:t> </a:t>
            </a:r>
            <a:r>
              <a:rPr lang="en-US" sz="2000" u="none" spc="56" dirty="0" smtClean="0">
                <a:cs typeface="Times New Roman"/>
              </a:rPr>
              <a:t>Code</a:t>
            </a:r>
            <a:r>
              <a:rPr lang="en-US" sz="2000" u="none" spc="-98" dirty="0" smtClean="0">
                <a:cs typeface="Times New Roman"/>
              </a:rPr>
              <a:t> </a:t>
            </a:r>
            <a:r>
              <a:rPr lang="en-US" sz="2000" u="none" spc="127" dirty="0" smtClean="0">
                <a:cs typeface="Times New Roman"/>
              </a:rPr>
              <a:t>and</a:t>
            </a:r>
            <a:r>
              <a:rPr lang="en-US" sz="2000" u="none" spc="11" dirty="0" smtClean="0">
                <a:cs typeface="Times New Roman"/>
              </a:rPr>
              <a:t> </a:t>
            </a:r>
            <a:r>
              <a:rPr lang="en-US" sz="2000" u="none" spc="30" dirty="0" smtClean="0">
                <a:cs typeface="Times New Roman"/>
              </a:rPr>
              <a:t>No-Trace</a:t>
            </a:r>
            <a:r>
              <a:rPr lang="en-US" sz="2000" u="none" spc="-79" dirty="0" smtClean="0">
                <a:cs typeface="Times New Roman"/>
              </a:rPr>
              <a:t> </a:t>
            </a:r>
            <a:r>
              <a:rPr lang="en-US" sz="2000" u="none" spc="64" dirty="0" smtClean="0">
                <a:cs typeface="Times New Roman"/>
              </a:rPr>
              <a:t>principles</a:t>
            </a:r>
            <a:r>
              <a:rPr lang="en-US" sz="2000" u="none" spc="-75" dirty="0" smtClean="0">
                <a:cs typeface="Times New Roman"/>
              </a:rPr>
              <a:t> </a:t>
            </a:r>
            <a:r>
              <a:rPr lang="en-US" sz="2000" u="none" spc="68" dirty="0" smtClean="0">
                <a:cs typeface="Times New Roman"/>
              </a:rPr>
              <a:t>relate</a:t>
            </a:r>
            <a:r>
              <a:rPr lang="en-US" sz="2000" u="none" spc="-60" dirty="0" smtClean="0">
                <a:cs typeface="Times New Roman"/>
              </a:rPr>
              <a:t> </a:t>
            </a:r>
            <a:r>
              <a:rPr lang="en-US" sz="2000" u="none" spc="105" dirty="0" smtClean="0">
                <a:cs typeface="Times New Roman"/>
              </a:rPr>
              <a:t>to </a:t>
            </a:r>
            <a:r>
              <a:rPr lang="en-US" sz="2000" u="none" spc="60" dirty="0" smtClean="0">
                <a:cs typeface="Times New Roman"/>
              </a:rPr>
              <a:t>cooking</a:t>
            </a:r>
            <a:r>
              <a:rPr lang="en-US" sz="2000" u="none" spc="-56" dirty="0" smtClean="0">
                <a:cs typeface="Times New Roman"/>
              </a:rPr>
              <a:t> </a:t>
            </a:r>
            <a:r>
              <a:rPr lang="en-US" sz="2000" u="none" spc="83" dirty="0" smtClean="0">
                <a:cs typeface="Times New Roman"/>
              </a:rPr>
              <a:t>outdoors?</a:t>
            </a:r>
            <a:endParaRPr lang="en-US" sz="2000" u="none" dirty="0" smtClean="0">
              <a:cs typeface="Times New Roman"/>
            </a:endParaRPr>
          </a:p>
          <a:p>
            <a:endParaRPr lang="en-US" dirty="0"/>
          </a:p>
        </p:txBody>
      </p:sp>
    </p:spTree>
    <p:extLst>
      <p:ext uri="{BB962C8B-B14F-4D97-AF65-F5344CB8AC3E}">
        <p14:creationId xmlns:p14="http://schemas.microsoft.com/office/powerpoint/2010/main" val="2293093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a:t>Discuss EACH of the following cooking methods. For each one, describe the equipment needed, how temperature control is maintained, and name at least one food that can be cooked using that method: baking, boiling, broiling, pan frying, simmering, steaming, microwaving, grilling, foil cooking, and use of a Dutch oven.</a:t>
            </a:r>
          </a:p>
          <a:p>
            <a:pPr marL="800100" lvl="1" indent="-342900">
              <a:buClrTx/>
              <a:buFont typeface="+mj-lt"/>
              <a:buAutoNum type="alphaLcPeriod"/>
            </a:pPr>
            <a:r>
              <a:rPr lang="en-US" sz="1300" dirty="0"/>
              <a:t>Discuss the benefits of using a camp stove on an outing vs. a charcoal or wood fire.</a:t>
            </a:r>
          </a:p>
          <a:p>
            <a:pPr marL="800100" lvl="1" indent="-342900">
              <a:buClrTx/>
              <a:buFont typeface="+mj-lt"/>
              <a:buAutoNum type="alphaLcPeriod"/>
            </a:pPr>
            <a:r>
              <a:rPr lang="en-US" sz="1300" dirty="0"/>
              <a:t>Describe with your counselor how to manage your time when preparing a meal so components for each course are ready to serve at the same time</a:t>
            </a:r>
            <a:r>
              <a:rPr lang="en-US" sz="1300" dirty="0" smtClean="0"/>
              <a:t>.</a:t>
            </a:r>
          </a:p>
          <a:p>
            <a:pPr marL="800100" lvl="1" indent="-342900">
              <a:buClrTx/>
              <a:buFont typeface="+mj-lt"/>
              <a:buAutoNum type="alphaLcPeriod"/>
            </a:pPr>
            <a:r>
              <a:rPr lang="en-US" sz="1300" dirty="0">
                <a:solidFill>
                  <a:srgbClr val="C00000"/>
                </a:solidFill>
              </a:rPr>
              <a:t>Explain and give examples of how taste, texture, and smell impact what we eat.</a:t>
            </a:r>
          </a:p>
          <a:p>
            <a:pPr marL="800100" lvl="1" indent="-342900">
              <a:buClrTx/>
              <a:buFont typeface="+mj-lt"/>
              <a:buAutoNum type="alphaLcPeriod"/>
            </a:pPr>
            <a:endParaRPr lang="en-US" sz="1300" dirty="0"/>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282608116"/>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C00000"/>
                </a:solidFill>
              </a:rPr>
              <a:t>Effects of Senses on Food</a:t>
            </a:r>
            <a:endParaRPr lang="en-US" dirty="0">
              <a:solidFill>
                <a:srgbClr val="C00000"/>
              </a:solidFill>
            </a:endParaRPr>
          </a:p>
        </p:txBody>
      </p:sp>
      <p:sp>
        <p:nvSpPr>
          <p:cNvPr id="5" name="Content Placeholder 4"/>
          <p:cNvSpPr>
            <a:spLocks noGrp="1"/>
          </p:cNvSpPr>
          <p:nvPr>
            <p:ph idx="1"/>
          </p:nvPr>
        </p:nvSpPr>
        <p:spPr>
          <a:xfrm>
            <a:off x="838200" y="1752600"/>
            <a:ext cx="3276600" cy="3886200"/>
          </a:xfrm>
        </p:spPr>
        <p:txBody>
          <a:bodyPr/>
          <a:lstStyle/>
          <a:p>
            <a:r>
              <a:rPr lang="en-US" dirty="0" smtClean="0"/>
              <a:t>It's </a:t>
            </a:r>
            <a:r>
              <a:rPr lang="en-US" dirty="0"/>
              <a:t>important to understand how our senses—taste, texture, and smell—play a big role in what we enjoy eating and the choices we make about food.</a:t>
            </a:r>
          </a:p>
          <a:p>
            <a:r>
              <a:rPr lang="en-US" dirty="0"/>
              <a:t>These senses </a:t>
            </a:r>
            <a:r>
              <a:rPr lang="en-US" dirty="0" smtClean="0"/>
              <a:t>influence </a:t>
            </a:r>
            <a:r>
              <a:rPr lang="en-US" dirty="0"/>
              <a:t>whether we want to eat certain foods again, </a:t>
            </a:r>
            <a:r>
              <a:rPr lang="en-US" dirty="0" smtClean="0"/>
              <a:t>if </a:t>
            </a:r>
            <a:r>
              <a:rPr lang="en-US" dirty="0"/>
              <a:t>a meal is satisfying, and how we judge if food is fresh, safe, or spoiled.</a:t>
            </a:r>
          </a:p>
          <a:p>
            <a:endParaRPr lang="en-US" dirty="0"/>
          </a:p>
        </p:txBody>
      </p:sp>
      <p:pic>
        <p:nvPicPr>
          <p:cNvPr id="7" name="Picture 6"/>
          <p:cNvPicPr>
            <a:picLocks noChangeAspect="1"/>
          </p:cNvPicPr>
          <p:nvPr/>
        </p:nvPicPr>
        <p:blipFill>
          <a:blip r:embed="rId2"/>
          <a:stretch>
            <a:fillRect/>
          </a:stretch>
        </p:blipFill>
        <p:spPr>
          <a:xfrm>
            <a:off x="4263903" y="1752600"/>
            <a:ext cx="3814579" cy="3733800"/>
          </a:xfrm>
          <a:prstGeom prst="rect">
            <a:avLst/>
          </a:prstGeom>
        </p:spPr>
      </p:pic>
    </p:spTree>
    <p:extLst>
      <p:ext uri="{BB962C8B-B14F-4D97-AF65-F5344CB8AC3E}">
        <p14:creationId xmlns:p14="http://schemas.microsoft.com/office/powerpoint/2010/main" val="3835005741"/>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dirty="0" smtClean="0">
                <a:solidFill>
                  <a:srgbClr val="C00000"/>
                </a:solidFill>
              </a:rPr>
              <a:t>Taste</a:t>
            </a:r>
            <a:endParaRPr lang="en-US" dirty="0">
              <a:solidFill>
                <a:srgbClr val="C00000"/>
              </a:solidFill>
            </a:endParaRPr>
          </a:p>
        </p:txBody>
      </p:sp>
      <p:sp>
        <p:nvSpPr>
          <p:cNvPr id="3" name="Content Placeholder 2"/>
          <p:cNvSpPr>
            <a:spLocks noGrp="1"/>
          </p:cNvSpPr>
          <p:nvPr>
            <p:ph idx="1"/>
          </p:nvPr>
        </p:nvSpPr>
        <p:spPr>
          <a:xfrm>
            <a:off x="838200" y="3962400"/>
            <a:ext cx="7467600" cy="2133600"/>
          </a:xfrm>
        </p:spPr>
        <p:txBody>
          <a:bodyPr/>
          <a:lstStyle/>
          <a:p>
            <a:r>
              <a:rPr lang="en-US" dirty="0" smtClean="0"/>
              <a:t>Taste </a:t>
            </a:r>
            <a:r>
              <a:rPr lang="en-US" dirty="0"/>
              <a:t>is sensed by your tongue and helps you detect basic flavors:</a:t>
            </a:r>
          </a:p>
          <a:p>
            <a:pPr lvl="1"/>
            <a:r>
              <a:rPr lang="en-US" sz="1300" dirty="0" smtClean="0"/>
              <a:t>Sweet</a:t>
            </a:r>
            <a:r>
              <a:rPr lang="en-US" sz="1300" dirty="0"/>
              <a:t>, salty, sour, bitter, and umami (savory).</a:t>
            </a:r>
          </a:p>
          <a:p>
            <a:r>
              <a:rPr lang="en-US" dirty="0" smtClean="0"/>
              <a:t>Example</a:t>
            </a:r>
            <a:r>
              <a:rPr lang="en-US" dirty="0"/>
              <a:t>:</a:t>
            </a:r>
          </a:p>
          <a:p>
            <a:pPr lvl="1"/>
            <a:r>
              <a:rPr lang="en-US" sz="1300" dirty="0" smtClean="0"/>
              <a:t>You </a:t>
            </a:r>
            <a:r>
              <a:rPr lang="en-US" sz="1300" dirty="0"/>
              <a:t>may love spaghetti with tomato sauce because it has a sweet and savory taste.</a:t>
            </a:r>
          </a:p>
          <a:p>
            <a:pPr lvl="1"/>
            <a:r>
              <a:rPr lang="en-US" sz="1300" dirty="0" smtClean="0"/>
              <a:t>Some </a:t>
            </a:r>
            <a:r>
              <a:rPr lang="en-US" sz="1300" dirty="0"/>
              <a:t>people dislike grapefruit because it tastes bitter and sour.</a:t>
            </a:r>
          </a:p>
          <a:p>
            <a:r>
              <a:rPr lang="en-US" dirty="0" smtClean="0"/>
              <a:t>Taste </a:t>
            </a:r>
            <a:r>
              <a:rPr lang="en-US" dirty="0"/>
              <a:t>preferences vary—what tastes great to one person may not to another!</a:t>
            </a:r>
          </a:p>
        </p:txBody>
      </p:sp>
      <p:pic>
        <p:nvPicPr>
          <p:cNvPr id="5" name="Picture 4"/>
          <p:cNvPicPr>
            <a:picLocks noChangeAspect="1"/>
          </p:cNvPicPr>
          <p:nvPr/>
        </p:nvPicPr>
        <p:blipFill>
          <a:blip r:embed="rId2"/>
          <a:stretch>
            <a:fillRect/>
          </a:stretch>
        </p:blipFill>
        <p:spPr>
          <a:xfrm>
            <a:off x="2353581" y="1371600"/>
            <a:ext cx="4436838" cy="2501356"/>
          </a:xfrm>
          <a:prstGeom prst="rect">
            <a:avLst/>
          </a:prstGeom>
        </p:spPr>
      </p:pic>
    </p:spTree>
    <p:extLst>
      <p:ext uri="{BB962C8B-B14F-4D97-AF65-F5344CB8AC3E}">
        <p14:creationId xmlns:p14="http://schemas.microsoft.com/office/powerpoint/2010/main" val="676226713"/>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3200400" cy="762000"/>
          </a:xfrm>
        </p:spPr>
        <p:txBody>
          <a:bodyPr/>
          <a:lstStyle/>
          <a:p>
            <a:r>
              <a:rPr lang="en-US" dirty="0" smtClean="0">
                <a:solidFill>
                  <a:srgbClr val="C00000"/>
                </a:solidFill>
              </a:rPr>
              <a:t>Texture</a:t>
            </a:r>
            <a:endParaRPr lang="en-US" dirty="0">
              <a:solidFill>
                <a:srgbClr val="C00000"/>
              </a:solidFill>
            </a:endParaRPr>
          </a:p>
        </p:txBody>
      </p:sp>
      <p:sp>
        <p:nvSpPr>
          <p:cNvPr id="3" name="Content Placeholder 2"/>
          <p:cNvSpPr>
            <a:spLocks noGrp="1"/>
          </p:cNvSpPr>
          <p:nvPr>
            <p:ph idx="1"/>
          </p:nvPr>
        </p:nvSpPr>
        <p:spPr>
          <a:xfrm>
            <a:off x="838200" y="1676400"/>
            <a:ext cx="4114800" cy="3886200"/>
          </a:xfrm>
        </p:spPr>
        <p:txBody>
          <a:bodyPr/>
          <a:lstStyle/>
          <a:p>
            <a:r>
              <a:rPr lang="en-US" dirty="0"/>
              <a:t>Texture is how food feels in your mouth—is it crunchy, soft, chewy, smooth, or crispy?</a:t>
            </a:r>
          </a:p>
          <a:p>
            <a:r>
              <a:rPr lang="en-US" dirty="0" smtClean="0"/>
              <a:t>Example</a:t>
            </a:r>
            <a:r>
              <a:rPr lang="en-US" dirty="0"/>
              <a:t>:</a:t>
            </a:r>
          </a:p>
          <a:p>
            <a:pPr lvl="1"/>
            <a:r>
              <a:rPr lang="en-US" sz="1300" dirty="0" smtClean="0"/>
              <a:t>People </a:t>
            </a:r>
            <a:r>
              <a:rPr lang="en-US" sz="1300" dirty="0"/>
              <a:t>enjoy crunchy chips or crispy bacon because of the satisfying crunch.</a:t>
            </a:r>
          </a:p>
          <a:p>
            <a:pPr lvl="1"/>
            <a:r>
              <a:rPr lang="en-US" sz="1300" dirty="0" smtClean="0"/>
              <a:t>Mashed </a:t>
            </a:r>
            <a:r>
              <a:rPr lang="en-US" sz="1300" dirty="0"/>
              <a:t>potatoes are smooth and creamy—comforting for many.</a:t>
            </a:r>
          </a:p>
          <a:p>
            <a:pPr lvl="1"/>
            <a:r>
              <a:rPr lang="en-US" sz="1300" dirty="0" smtClean="0"/>
              <a:t>Some </a:t>
            </a:r>
            <a:r>
              <a:rPr lang="en-US" sz="1300" dirty="0"/>
              <a:t>people dislike mushrooms because of their spongy texture.</a:t>
            </a:r>
          </a:p>
          <a:p>
            <a:r>
              <a:rPr lang="en-US" dirty="0" smtClean="0"/>
              <a:t>Texture </a:t>
            </a:r>
            <a:r>
              <a:rPr lang="en-US" dirty="0"/>
              <a:t>affects how we experience food and whether we enjoy eating it.</a:t>
            </a: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4980774" y="762000"/>
            <a:ext cx="3446161" cy="5367712"/>
          </a:xfrm>
          <a:prstGeom prst="rect">
            <a:avLst/>
          </a:prstGeom>
        </p:spPr>
      </p:pic>
    </p:spTree>
    <p:extLst>
      <p:ext uri="{BB962C8B-B14F-4D97-AF65-F5344CB8AC3E}">
        <p14:creationId xmlns:p14="http://schemas.microsoft.com/office/powerpoint/2010/main" val="2885285815"/>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2286000" cy="762000"/>
          </a:xfrm>
        </p:spPr>
        <p:txBody>
          <a:bodyPr/>
          <a:lstStyle/>
          <a:p>
            <a:r>
              <a:rPr lang="en-US" dirty="0" smtClean="0">
                <a:solidFill>
                  <a:srgbClr val="C00000"/>
                </a:solidFill>
              </a:rPr>
              <a:t>Smell</a:t>
            </a:r>
            <a:endParaRPr lang="en-US" dirty="0">
              <a:solidFill>
                <a:srgbClr val="C00000"/>
              </a:solidFill>
            </a:endParaRPr>
          </a:p>
        </p:txBody>
      </p:sp>
      <p:sp>
        <p:nvSpPr>
          <p:cNvPr id="3" name="Content Placeholder 2"/>
          <p:cNvSpPr>
            <a:spLocks noGrp="1"/>
          </p:cNvSpPr>
          <p:nvPr>
            <p:ph idx="1"/>
          </p:nvPr>
        </p:nvSpPr>
        <p:spPr>
          <a:xfrm>
            <a:off x="838200" y="1752600"/>
            <a:ext cx="3657600" cy="3886200"/>
          </a:xfrm>
        </p:spPr>
        <p:txBody>
          <a:bodyPr/>
          <a:lstStyle/>
          <a:p>
            <a:r>
              <a:rPr lang="en-US" dirty="0" smtClean="0"/>
              <a:t>Smell </a:t>
            </a:r>
            <a:r>
              <a:rPr lang="en-US" dirty="0"/>
              <a:t>works with taste to enhance flavor. In fact, most of </a:t>
            </a:r>
            <a:r>
              <a:rPr lang="en-US" dirty="0" smtClean="0"/>
              <a:t>Example</a:t>
            </a:r>
            <a:r>
              <a:rPr lang="en-US" dirty="0"/>
              <a:t>:</a:t>
            </a:r>
          </a:p>
          <a:p>
            <a:pPr lvl="1"/>
            <a:r>
              <a:rPr lang="en-US" sz="1300" dirty="0" smtClean="0"/>
              <a:t>When </a:t>
            </a:r>
            <a:r>
              <a:rPr lang="en-US" sz="1300" dirty="0"/>
              <a:t>you smell freshly baked cookies, it makes you want to eat them—even before tasting.</a:t>
            </a:r>
          </a:p>
          <a:p>
            <a:pPr lvl="1"/>
            <a:r>
              <a:rPr lang="en-US" sz="1300" dirty="0" smtClean="0"/>
              <a:t>Spoiled </a:t>
            </a:r>
            <a:r>
              <a:rPr lang="en-US" sz="1300" dirty="0"/>
              <a:t>milk smells sour or rotten—you know not to drink </a:t>
            </a:r>
            <a:r>
              <a:rPr lang="en-US" sz="1300" dirty="0" smtClean="0"/>
              <a:t>Grilled </a:t>
            </a:r>
            <a:r>
              <a:rPr lang="en-US" sz="1300" dirty="0"/>
              <a:t>food smells smoky and savory, making it more appealing.</a:t>
            </a:r>
          </a:p>
          <a:p>
            <a:r>
              <a:rPr lang="en-US" dirty="0" smtClean="0"/>
              <a:t>If </a:t>
            </a:r>
            <a:r>
              <a:rPr lang="en-US" dirty="0"/>
              <a:t>you’ve ever had a cold and couldn’t smell, you probably noticed that food tastes bland—that’s how important smell is!</a:t>
            </a:r>
          </a:p>
        </p:txBody>
      </p:sp>
      <p:pic>
        <p:nvPicPr>
          <p:cNvPr id="5" name="Picture 4"/>
          <p:cNvPicPr>
            <a:picLocks noChangeAspect="1"/>
          </p:cNvPicPr>
          <p:nvPr/>
        </p:nvPicPr>
        <p:blipFill>
          <a:blip r:embed="rId2"/>
          <a:stretch>
            <a:fillRect/>
          </a:stretch>
        </p:blipFill>
        <p:spPr>
          <a:xfrm>
            <a:off x="4495800" y="1828800"/>
            <a:ext cx="4114800" cy="2743200"/>
          </a:xfrm>
          <a:prstGeom prst="rect">
            <a:avLst/>
          </a:prstGeom>
        </p:spPr>
      </p:pic>
    </p:spTree>
    <p:extLst>
      <p:ext uri="{BB962C8B-B14F-4D97-AF65-F5344CB8AC3E}">
        <p14:creationId xmlns:p14="http://schemas.microsoft.com/office/powerpoint/2010/main" val="249733482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4191000"/>
          </a:xfrm>
        </p:spPr>
        <p:txBody>
          <a:bodyPr/>
          <a:lstStyle/>
          <a:p>
            <a:r>
              <a:rPr lang="en-US" b="1" dirty="0" smtClean="0"/>
              <a:t>Careers and Hobbies.</a:t>
            </a:r>
            <a:r>
              <a:rPr lang="en-US" dirty="0" smtClean="0"/>
              <a:t> </a:t>
            </a:r>
            <a:r>
              <a:rPr lang="en-US" dirty="0"/>
              <a:t>Do ONE of the following:</a:t>
            </a:r>
          </a:p>
          <a:p>
            <a:pPr lvl="1"/>
            <a:r>
              <a:rPr lang="en-US" dirty="0"/>
              <a:t>a. Identify three career opportunities that would use skills and knowledge in cooking. Pick one and research the training</a:t>
            </a:r>
            <a:r>
              <a:rPr lang="en-US" dirty="0" smtClean="0"/>
              <a:t>, education</a:t>
            </a:r>
            <a:r>
              <a:rPr lang="en-US" dirty="0"/>
              <a:t>, certification requirements, experience, and expenses associated with entering the field. Research the prospects </a:t>
            </a:r>
            <a:r>
              <a:rPr lang="en-US" dirty="0" smtClean="0"/>
              <a:t>for employment</a:t>
            </a:r>
            <a:r>
              <a:rPr lang="en-US" dirty="0"/>
              <a:t>, starting salary, advancement opportunities and career goals associated with this career. Discuss what you </a:t>
            </a:r>
            <a:r>
              <a:rPr lang="en-US" dirty="0" smtClean="0"/>
              <a:t>learned with </a:t>
            </a:r>
            <a:r>
              <a:rPr lang="en-US" dirty="0"/>
              <a:t>your counselor and whether you might be interested in this career.</a:t>
            </a:r>
          </a:p>
          <a:p>
            <a:pPr lvl="1"/>
            <a:r>
              <a:rPr lang="en-US" dirty="0"/>
              <a:t>b. Identify how you might use the skills and knowledge in cooking to pursue a personal hobby or healthy lifestyle. Research </a:t>
            </a:r>
            <a:r>
              <a:rPr lang="en-US" dirty="0" smtClean="0"/>
              <a:t>the additional </a:t>
            </a:r>
            <a:r>
              <a:rPr lang="en-US" dirty="0"/>
              <a:t>training required, expenses, and affiliation with organizations that would help you maximize the enjoyment and </a:t>
            </a:r>
            <a:r>
              <a:rPr lang="en-US" dirty="0" smtClean="0"/>
              <a:t>benefit you </a:t>
            </a:r>
            <a:r>
              <a:rPr lang="en-US" dirty="0"/>
              <a:t>might gain from it. Discuss what you learned with your counselor and share what short-term and long-term goals you </a:t>
            </a:r>
            <a:r>
              <a:rPr lang="en-US" dirty="0" smtClean="0"/>
              <a:t>might have </a:t>
            </a:r>
            <a:r>
              <a:rPr lang="en-US" dirty="0"/>
              <a:t>if you pursued this.</a:t>
            </a:r>
            <a:endParaRPr lang="en-US" dirty="0" smtClean="0"/>
          </a:p>
          <a:p>
            <a:pPr>
              <a:defRPr/>
            </a:pPr>
            <a:endParaRPr lang="en-US" dirty="0" smtClean="0"/>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Effects of Senses on Food</a:t>
            </a:r>
            <a:endParaRPr lang="en-US" dirty="0"/>
          </a:p>
        </p:txBody>
      </p:sp>
      <p:sp>
        <p:nvSpPr>
          <p:cNvPr id="3" name="Content Placeholder 2"/>
          <p:cNvSpPr>
            <a:spLocks noGrp="1"/>
          </p:cNvSpPr>
          <p:nvPr>
            <p:ph idx="1"/>
          </p:nvPr>
        </p:nvSpPr>
        <p:spPr>
          <a:xfrm>
            <a:off x="838200" y="1752600"/>
            <a:ext cx="3886200" cy="3886200"/>
          </a:xfrm>
        </p:spPr>
        <p:txBody>
          <a:bodyPr/>
          <a:lstStyle/>
          <a:p>
            <a:r>
              <a:rPr lang="en-US" dirty="0" smtClean="0"/>
              <a:t>A </a:t>
            </a:r>
            <a:r>
              <a:rPr lang="en-US" dirty="0"/>
              <a:t>meal is most enjoyable when taste, texture, and smell all work together.</a:t>
            </a:r>
          </a:p>
          <a:p>
            <a:r>
              <a:rPr lang="en-US" dirty="0"/>
              <a:t>For example, a perfect burger might have:</a:t>
            </a:r>
          </a:p>
          <a:p>
            <a:pPr lvl="1"/>
            <a:r>
              <a:rPr lang="en-US" sz="1300" dirty="0" smtClean="0"/>
              <a:t>A </a:t>
            </a:r>
            <a:r>
              <a:rPr lang="en-US" sz="1300" dirty="0"/>
              <a:t>juicy, savory patty (taste)</a:t>
            </a:r>
          </a:p>
          <a:p>
            <a:pPr lvl="1"/>
            <a:r>
              <a:rPr lang="en-US" sz="1300" dirty="0" smtClean="0"/>
              <a:t>Crisp </a:t>
            </a:r>
            <a:r>
              <a:rPr lang="en-US" sz="1300" dirty="0"/>
              <a:t>lettuce and a soft bun (texture)</a:t>
            </a:r>
          </a:p>
          <a:p>
            <a:pPr lvl="1"/>
            <a:r>
              <a:rPr lang="en-US" sz="1300" dirty="0" smtClean="0"/>
              <a:t>The </a:t>
            </a:r>
            <a:r>
              <a:rPr lang="en-US" sz="1300" dirty="0"/>
              <a:t>grilled smell of the meat and seasoning (smell)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828800"/>
            <a:ext cx="3352800" cy="3352800"/>
          </a:xfrm>
          <a:prstGeom prst="rect">
            <a:avLst/>
          </a:prstGeom>
        </p:spPr>
      </p:pic>
    </p:spTree>
    <p:extLst>
      <p:ext uri="{BB962C8B-B14F-4D97-AF65-F5344CB8AC3E}">
        <p14:creationId xmlns:p14="http://schemas.microsoft.com/office/powerpoint/2010/main" val="3542526523"/>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762000"/>
            <a:ext cx="6096000" cy="762000"/>
          </a:xfrm>
        </p:spPr>
        <p:txBody>
          <a:bodyPr/>
          <a:lstStyle/>
          <a:p>
            <a:r>
              <a:rPr lang="en-US" altLang="en-US" b="1" dirty="0" smtClean="0">
                <a:solidFill>
                  <a:srgbClr val="C00000"/>
                </a:solidFill>
              </a:rPr>
              <a:t>Requirements</a:t>
            </a:r>
          </a:p>
        </p:txBody>
      </p:sp>
      <p:sp>
        <p:nvSpPr>
          <p:cNvPr id="9219" name="Content Placeholder 2"/>
          <p:cNvSpPr>
            <a:spLocks noGrp="1"/>
          </p:cNvSpPr>
          <p:nvPr>
            <p:ph idx="1"/>
          </p:nvPr>
        </p:nvSpPr>
        <p:spPr>
          <a:xfrm>
            <a:off x="990600" y="1447800"/>
            <a:ext cx="7162800" cy="4191000"/>
          </a:xfrm>
        </p:spPr>
        <p:txBody>
          <a:bodyPr/>
          <a:lstStyle/>
          <a:p>
            <a:pPr lvl="0">
              <a:buClrTx/>
              <a:buFont typeface="+mj-lt"/>
              <a:buAutoNum type="arabicPeriod" startAt="4"/>
            </a:pPr>
            <a:r>
              <a:rPr lang="en-US" b="1" dirty="0" smtClean="0">
                <a:solidFill>
                  <a:srgbClr val="C00000"/>
                </a:solidFill>
              </a:rPr>
              <a:t>Cooking </a:t>
            </a:r>
            <a:r>
              <a:rPr lang="en-US" b="1" dirty="0">
                <a:solidFill>
                  <a:srgbClr val="C00000"/>
                </a:solidFill>
              </a:rPr>
              <a:t>at Home.</a:t>
            </a:r>
            <a:r>
              <a:rPr lang="en-US" dirty="0">
                <a:solidFill>
                  <a:srgbClr val="C00000"/>
                </a:solidFill>
              </a:rPr>
              <a:t> </a:t>
            </a:r>
            <a:r>
              <a:rPr lang="en-US" dirty="0" smtClean="0">
                <a:solidFill>
                  <a:srgbClr val="C00000"/>
                </a:solidFill>
              </a:rPr>
              <a:t>Do the following:</a:t>
            </a:r>
          </a:p>
          <a:p>
            <a:pPr lvl="1">
              <a:buClrTx/>
              <a:buFont typeface="+mj-lt"/>
              <a:buAutoNum type="alphaLcPeriod"/>
            </a:pPr>
            <a:r>
              <a:rPr lang="en-US" sz="1300" dirty="0" smtClean="0">
                <a:solidFill>
                  <a:srgbClr val="C00000"/>
                </a:solidFill>
              </a:rPr>
              <a:t>Using </a:t>
            </a:r>
            <a:r>
              <a:rPr lang="en-US" sz="1300" dirty="0">
                <a:solidFill>
                  <a:srgbClr val="C00000"/>
                </a:solidFill>
              </a:rPr>
              <a:t>the </a:t>
            </a:r>
            <a:r>
              <a:rPr lang="en-US" sz="1300" dirty="0" err="1">
                <a:solidFill>
                  <a:srgbClr val="C00000"/>
                </a:solidFill>
              </a:rPr>
              <a:t>MyPlate</a:t>
            </a:r>
            <a:r>
              <a:rPr lang="en-US" sz="1300" dirty="0">
                <a:solidFill>
                  <a:srgbClr val="C00000"/>
                </a:solidFill>
              </a:rPr>
              <a:t> food guide or the current USDA nutrition model, plan menus for three full days of meals (three </a:t>
            </a:r>
            <a:r>
              <a:rPr lang="en-US" sz="1300" dirty="0" smtClean="0">
                <a:solidFill>
                  <a:srgbClr val="C00000"/>
                </a:solidFill>
              </a:rPr>
              <a:t>breakfasts, three </a:t>
            </a:r>
            <a:r>
              <a:rPr lang="en-US" sz="1300" dirty="0">
                <a:solidFill>
                  <a:srgbClr val="C00000"/>
                </a:solidFill>
              </a:rPr>
              <a:t>lunches, and three dinners) plus one dessert. Your menus should include enough to feed yourself and at least one </a:t>
            </a:r>
            <a:r>
              <a:rPr lang="en-US" sz="1300" dirty="0" smtClean="0">
                <a:solidFill>
                  <a:srgbClr val="C00000"/>
                </a:solidFill>
              </a:rPr>
              <a:t>adult, keeping </a:t>
            </a:r>
            <a:r>
              <a:rPr lang="en-US" sz="1300" dirty="0">
                <a:solidFill>
                  <a:srgbClr val="C00000"/>
                </a:solidFill>
              </a:rPr>
              <a:t>in mind any special needs (such as food allergies) and how you keep your foods safe and free from </a:t>
            </a:r>
            <a:r>
              <a:rPr lang="en-US" sz="1300" dirty="0" smtClean="0">
                <a:solidFill>
                  <a:srgbClr val="C00000"/>
                </a:solidFill>
              </a:rPr>
              <a:t>cross-contamination. List </a:t>
            </a:r>
            <a:r>
              <a:rPr lang="en-US" sz="1300" dirty="0">
                <a:solidFill>
                  <a:srgbClr val="C00000"/>
                </a:solidFill>
              </a:rPr>
              <a:t>the equipment and utensils needed to prepare and serve these meals.</a:t>
            </a:r>
          </a:p>
          <a:p>
            <a:pPr lvl="1">
              <a:buClrTx/>
              <a:buFont typeface="+mj-lt"/>
              <a:buAutoNum type="alphaLcPeriod"/>
            </a:pPr>
            <a:r>
              <a:rPr lang="en-US" sz="1300" dirty="0" smtClean="0">
                <a:solidFill>
                  <a:srgbClr val="C00000"/>
                </a:solidFill>
              </a:rPr>
              <a:t>Find </a:t>
            </a:r>
            <a:r>
              <a:rPr lang="en-US" sz="1300" dirty="0">
                <a:solidFill>
                  <a:srgbClr val="C00000"/>
                </a:solidFill>
              </a:rPr>
              <a:t>recipes for each meal. Create a shopping list for your meals showing the amount of food needed to prepare for the </a:t>
            </a:r>
            <a:r>
              <a:rPr lang="en-US" sz="1300" dirty="0" smtClean="0">
                <a:solidFill>
                  <a:srgbClr val="C00000"/>
                </a:solidFill>
              </a:rPr>
              <a:t>number of </a:t>
            </a:r>
            <a:r>
              <a:rPr lang="en-US" sz="1300" dirty="0">
                <a:solidFill>
                  <a:srgbClr val="C00000"/>
                </a:solidFill>
              </a:rPr>
              <a:t>people you will serve. Determine the cost for each meal.</a:t>
            </a:r>
          </a:p>
          <a:p>
            <a:pPr lvl="1">
              <a:buClrTx/>
              <a:buFont typeface="+mj-lt"/>
              <a:buAutoNum type="alphaLcPeriod"/>
            </a:pPr>
            <a:r>
              <a:rPr lang="en-US" sz="1300" dirty="0" smtClean="0">
                <a:solidFill>
                  <a:srgbClr val="C00000"/>
                </a:solidFill>
              </a:rPr>
              <a:t>Share </a:t>
            </a:r>
            <a:r>
              <a:rPr lang="en-US" sz="1300" dirty="0">
                <a:solidFill>
                  <a:srgbClr val="C00000"/>
                </a:solidFill>
              </a:rPr>
              <a:t>and discuss your meal plan and shopping list with your counselor.</a:t>
            </a:r>
            <a:endParaRPr 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545035319"/>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6096000" cy="914400"/>
          </a:xfrm>
        </p:spPr>
        <p:txBody>
          <a:bodyPr/>
          <a:lstStyle/>
          <a:p>
            <a:r>
              <a:rPr lang="en-US" dirty="0" smtClean="0">
                <a:solidFill>
                  <a:srgbClr val="C00000"/>
                </a:solidFill>
              </a:rPr>
              <a:t>Using </a:t>
            </a:r>
            <a:r>
              <a:rPr lang="en-US" dirty="0">
                <a:solidFill>
                  <a:srgbClr val="C00000"/>
                </a:solidFill>
              </a:rPr>
              <a:t>the </a:t>
            </a:r>
            <a:r>
              <a:rPr lang="en-US" dirty="0" err="1">
                <a:solidFill>
                  <a:srgbClr val="C00000"/>
                </a:solidFill>
              </a:rPr>
              <a:t>MyPlate</a:t>
            </a:r>
            <a:r>
              <a:rPr lang="en-US" dirty="0">
                <a:solidFill>
                  <a:srgbClr val="C00000"/>
                </a:solidFill>
              </a:rPr>
              <a:t> Food Guide </a:t>
            </a:r>
            <a:r>
              <a:rPr lang="en-US" dirty="0" smtClean="0">
                <a:solidFill>
                  <a:srgbClr val="C00000"/>
                </a:solidFill>
              </a:rPr>
              <a:t>to </a:t>
            </a:r>
            <a:r>
              <a:rPr lang="en-US" dirty="0">
                <a:solidFill>
                  <a:srgbClr val="C00000"/>
                </a:solidFill>
              </a:rPr>
              <a:t>Plan </a:t>
            </a:r>
            <a:r>
              <a:rPr lang="en-US" dirty="0" smtClean="0">
                <a:solidFill>
                  <a:srgbClr val="C00000"/>
                </a:solidFill>
              </a:rPr>
              <a:t>Meals</a:t>
            </a:r>
            <a:endParaRPr lang="en-US" dirty="0">
              <a:solidFill>
                <a:srgbClr val="C00000"/>
              </a:solidFill>
            </a:endParaRPr>
          </a:p>
        </p:txBody>
      </p:sp>
      <p:sp>
        <p:nvSpPr>
          <p:cNvPr id="3" name="Content Placeholder 2"/>
          <p:cNvSpPr>
            <a:spLocks noGrp="1"/>
          </p:cNvSpPr>
          <p:nvPr>
            <p:ph idx="1"/>
          </p:nvPr>
        </p:nvSpPr>
        <p:spPr>
          <a:xfrm>
            <a:off x="838200" y="1981200"/>
            <a:ext cx="3886200" cy="3657600"/>
          </a:xfrm>
        </p:spPr>
        <p:txBody>
          <a:bodyPr/>
          <a:lstStyle/>
          <a:p>
            <a:r>
              <a:rPr lang="en-US" dirty="0" err="1" smtClean="0"/>
              <a:t>MyPlate</a:t>
            </a:r>
            <a:r>
              <a:rPr lang="en-US" dirty="0" smtClean="0"/>
              <a:t> </a:t>
            </a:r>
            <a:r>
              <a:rPr lang="en-US" dirty="0"/>
              <a:t>suggests including the following food groups in each meal:</a:t>
            </a:r>
          </a:p>
          <a:p>
            <a:pPr lvl="1"/>
            <a:r>
              <a:rPr lang="en-US" dirty="0" smtClean="0"/>
              <a:t>Fruits </a:t>
            </a:r>
            <a:endParaRPr lang="en-US" dirty="0"/>
          </a:p>
          <a:p>
            <a:pPr lvl="1"/>
            <a:r>
              <a:rPr lang="en-US" dirty="0" smtClean="0"/>
              <a:t>Vegetables </a:t>
            </a:r>
            <a:endParaRPr lang="en-US" dirty="0"/>
          </a:p>
          <a:p>
            <a:pPr lvl="1"/>
            <a:r>
              <a:rPr lang="en-US" dirty="0" smtClean="0"/>
              <a:t>Grains </a:t>
            </a:r>
            <a:endParaRPr lang="en-US" dirty="0"/>
          </a:p>
          <a:p>
            <a:pPr lvl="1"/>
            <a:r>
              <a:rPr lang="en-US" dirty="0" smtClean="0"/>
              <a:t>Protein </a:t>
            </a:r>
            <a:endParaRPr lang="en-US" dirty="0"/>
          </a:p>
          <a:p>
            <a:pPr lvl="1"/>
            <a:r>
              <a:rPr lang="en-US" dirty="0" smtClean="0"/>
              <a:t>Dairy </a:t>
            </a:r>
          </a:p>
          <a:p>
            <a:r>
              <a:rPr lang="en-US" dirty="0" smtClean="0"/>
              <a:t>When </a:t>
            </a:r>
            <a:r>
              <a:rPr lang="en-US" dirty="0"/>
              <a:t>planning, ensure meals are balanced and nutritious while considering portion sizes.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r="2234" b="2720"/>
          <a:stretch/>
        </p:blipFill>
        <p:spPr>
          <a:xfrm>
            <a:off x="4648200" y="1996867"/>
            <a:ext cx="4421784" cy="3048000"/>
          </a:xfrm>
          <a:prstGeom prst="rect">
            <a:avLst/>
          </a:prstGeom>
        </p:spPr>
      </p:pic>
    </p:spTree>
    <p:extLst>
      <p:ext uri="{BB962C8B-B14F-4D97-AF65-F5344CB8AC3E}">
        <p14:creationId xmlns:p14="http://schemas.microsoft.com/office/powerpoint/2010/main" val="39398800"/>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10400" cy="762000"/>
          </a:xfrm>
        </p:spPr>
        <p:txBody>
          <a:bodyPr/>
          <a:lstStyle/>
          <a:p>
            <a:r>
              <a:rPr lang="en-US" dirty="0" smtClean="0">
                <a:solidFill>
                  <a:srgbClr val="C00000"/>
                </a:solidFill>
              </a:rPr>
              <a:t>Examples of </a:t>
            </a:r>
            <a:r>
              <a:rPr lang="en-US" dirty="0">
                <a:solidFill>
                  <a:srgbClr val="C00000"/>
                </a:solidFill>
              </a:rPr>
              <a:t>Three Days of </a:t>
            </a:r>
            <a:r>
              <a:rPr lang="en-US" dirty="0" smtClean="0">
                <a:solidFill>
                  <a:srgbClr val="C00000"/>
                </a:solidFill>
              </a:rPr>
              <a:t>Meals</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Each </a:t>
            </a:r>
            <a:r>
              <a:rPr lang="en-US" dirty="0"/>
              <a:t>meal is designed to be balanced and varied while considering potential dietary restrictions.</a:t>
            </a:r>
          </a:p>
          <a:p>
            <a:endParaRPr lang="en-US" dirty="0" smtClean="0"/>
          </a:p>
          <a:p>
            <a:r>
              <a:rPr lang="en-US" dirty="0" smtClean="0"/>
              <a:t>Day </a:t>
            </a:r>
            <a:r>
              <a:rPr lang="en-US" dirty="0"/>
              <a:t>1</a:t>
            </a:r>
          </a:p>
          <a:p>
            <a:pPr lvl="1"/>
            <a:r>
              <a:rPr lang="en-US" dirty="0" smtClean="0"/>
              <a:t>Breakfast</a:t>
            </a:r>
            <a:r>
              <a:rPr lang="en-US" dirty="0"/>
              <a:t>: Scrambled eggs, whole wheat toast, orange slices, and milk</a:t>
            </a:r>
          </a:p>
          <a:p>
            <a:pPr lvl="1"/>
            <a:r>
              <a:rPr lang="en-US" dirty="0" smtClean="0"/>
              <a:t>Lunch</a:t>
            </a:r>
            <a:r>
              <a:rPr lang="en-US" dirty="0"/>
              <a:t>: Turkey and cheese sandwich, baby carrots, apple, and water</a:t>
            </a:r>
          </a:p>
          <a:p>
            <a:pPr lvl="1"/>
            <a:r>
              <a:rPr lang="en-US" dirty="0" smtClean="0"/>
              <a:t>Dinner</a:t>
            </a:r>
            <a:r>
              <a:rPr lang="en-US" dirty="0"/>
              <a:t>: Grilled chicken, brown rice, steamed broccoli, and yogurt</a:t>
            </a:r>
          </a:p>
          <a:p>
            <a:pPr lvl="1"/>
            <a:r>
              <a:rPr lang="en-US" dirty="0" smtClean="0"/>
              <a:t>Dessert</a:t>
            </a:r>
            <a:r>
              <a:rPr lang="en-US" dirty="0"/>
              <a:t>: Oatmeal cookies</a:t>
            </a:r>
          </a:p>
          <a:p>
            <a:endParaRPr lang="en-US" dirty="0"/>
          </a:p>
        </p:txBody>
      </p:sp>
    </p:spTree>
    <p:extLst>
      <p:ext uri="{BB962C8B-B14F-4D97-AF65-F5344CB8AC3E}">
        <p14:creationId xmlns:p14="http://schemas.microsoft.com/office/powerpoint/2010/main" val="1006471044"/>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10400" cy="762000"/>
          </a:xfrm>
        </p:spPr>
        <p:txBody>
          <a:bodyPr/>
          <a:lstStyle/>
          <a:p>
            <a:r>
              <a:rPr lang="en-US" dirty="0" smtClean="0">
                <a:solidFill>
                  <a:srgbClr val="C00000"/>
                </a:solidFill>
              </a:rPr>
              <a:t>Examples of </a:t>
            </a:r>
            <a:r>
              <a:rPr lang="en-US" dirty="0">
                <a:solidFill>
                  <a:srgbClr val="C00000"/>
                </a:solidFill>
              </a:rPr>
              <a:t>Three Days of </a:t>
            </a:r>
            <a:r>
              <a:rPr lang="en-US" dirty="0" smtClean="0">
                <a:solidFill>
                  <a:srgbClr val="C00000"/>
                </a:solidFill>
              </a:rPr>
              <a:t>Meals</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Each </a:t>
            </a:r>
            <a:r>
              <a:rPr lang="en-US" dirty="0"/>
              <a:t>meal is designed to be balanced and varied while considering potential dietary restrictions.</a:t>
            </a:r>
          </a:p>
          <a:p>
            <a:endParaRPr lang="en-US" dirty="0" smtClean="0"/>
          </a:p>
          <a:p>
            <a:r>
              <a:rPr lang="en-US" dirty="0" smtClean="0"/>
              <a:t>Day </a:t>
            </a:r>
            <a:r>
              <a:rPr lang="en-US" dirty="0"/>
              <a:t>2</a:t>
            </a:r>
          </a:p>
          <a:p>
            <a:pPr lvl="1"/>
            <a:r>
              <a:rPr lang="en-US" dirty="0" smtClean="0"/>
              <a:t>Breakfast</a:t>
            </a:r>
            <a:r>
              <a:rPr lang="en-US" dirty="0"/>
              <a:t>: Greek yogurt with granola and berries, and a banana</a:t>
            </a:r>
          </a:p>
          <a:p>
            <a:pPr lvl="1"/>
            <a:r>
              <a:rPr lang="en-US" dirty="0" smtClean="0"/>
              <a:t>Lunch</a:t>
            </a:r>
            <a:r>
              <a:rPr lang="en-US" dirty="0"/>
              <a:t>: Tuna salad wrap, cucumber slices, trail mix, and lemonade</a:t>
            </a:r>
          </a:p>
          <a:p>
            <a:pPr lvl="1"/>
            <a:r>
              <a:rPr lang="en-US" dirty="0" smtClean="0"/>
              <a:t>Dinner</a:t>
            </a:r>
            <a:r>
              <a:rPr lang="en-US" dirty="0"/>
              <a:t>: Spaghetti with meat sauce, side salad, and garlic bread</a:t>
            </a:r>
          </a:p>
          <a:p>
            <a:endParaRPr lang="en-US" dirty="0"/>
          </a:p>
        </p:txBody>
      </p:sp>
    </p:spTree>
    <p:extLst>
      <p:ext uri="{BB962C8B-B14F-4D97-AF65-F5344CB8AC3E}">
        <p14:creationId xmlns:p14="http://schemas.microsoft.com/office/powerpoint/2010/main" val="1094649620"/>
      </p:ext>
    </p:extLst>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10400" cy="762000"/>
          </a:xfrm>
        </p:spPr>
        <p:txBody>
          <a:bodyPr/>
          <a:lstStyle/>
          <a:p>
            <a:r>
              <a:rPr lang="en-US" dirty="0" smtClean="0">
                <a:solidFill>
                  <a:srgbClr val="C00000"/>
                </a:solidFill>
              </a:rPr>
              <a:t>Examples of </a:t>
            </a:r>
            <a:r>
              <a:rPr lang="en-US" dirty="0">
                <a:solidFill>
                  <a:srgbClr val="C00000"/>
                </a:solidFill>
              </a:rPr>
              <a:t>Three Days of </a:t>
            </a:r>
            <a:r>
              <a:rPr lang="en-US" dirty="0" smtClean="0">
                <a:solidFill>
                  <a:srgbClr val="C00000"/>
                </a:solidFill>
              </a:rPr>
              <a:t>Meals</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Each </a:t>
            </a:r>
            <a:r>
              <a:rPr lang="en-US" dirty="0"/>
              <a:t>meal is designed to be balanced and varied while considering potential dietary restrictions.</a:t>
            </a:r>
          </a:p>
          <a:p>
            <a:endParaRPr lang="en-US" dirty="0" smtClean="0"/>
          </a:p>
          <a:p>
            <a:r>
              <a:rPr lang="en-US" dirty="0" smtClean="0"/>
              <a:t>Day </a:t>
            </a:r>
            <a:r>
              <a:rPr lang="en-US" dirty="0"/>
              <a:t>3</a:t>
            </a:r>
          </a:p>
          <a:p>
            <a:pPr lvl="1"/>
            <a:r>
              <a:rPr lang="en-US" dirty="0" smtClean="0"/>
              <a:t>Breakfast</a:t>
            </a:r>
            <a:r>
              <a:rPr lang="en-US" dirty="0"/>
              <a:t>: Oatmeal with almonds, raisins, and a glass of milk</a:t>
            </a:r>
          </a:p>
          <a:p>
            <a:pPr lvl="1"/>
            <a:r>
              <a:rPr lang="en-US" dirty="0" smtClean="0"/>
              <a:t>Lunch</a:t>
            </a:r>
            <a:r>
              <a:rPr lang="en-US" dirty="0"/>
              <a:t>: Peanut butter and jelly sandwich, celery sticks with hummus, and fruit juice</a:t>
            </a:r>
          </a:p>
          <a:p>
            <a:pPr lvl="1"/>
            <a:r>
              <a:rPr lang="en-US" dirty="0" smtClean="0"/>
              <a:t>Dinner</a:t>
            </a:r>
            <a:r>
              <a:rPr lang="en-US" dirty="0"/>
              <a:t>: Grilled salmon, roasted sweet potatoes, and sautéed green beans</a:t>
            </a:r>
          </a:p>
        </p:txBody>
      </p:sp>
    </p:spTree>
    <p:extLst>
      <p:ext uri="{BB962C8B-B14F-4D97-AF65-F5344CB8AC3E}">
        <p14:creationId xmlns:p14="http://schemas.microsoft.com/office/powerpoint/2010/main" val="1367502956"/>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3886200" cy="875529"/>
          </a:xfrm>
        </p:spPr>
        <p:txBody>
          <a:bodyPr/>
          <a:lstStyle/>
          <a:p>
            <a:r>
              <a:rPr lang="en-US" dirty="0" smtClean="0">
                <a:solidFill>
                  <a:srgbClr val="C00000"/>
                </a:solidFill>
              </a:rPr>
              <a:t>Allergies and </a:t>
            </a:r>
            <a:r>
              <a:rPr lang="en-US" dirty="0">
                <a:solidFill>
                  <a:srgbClr val="C00000"/>
                </a:solidFill>
              </a:rPr>
              <a:t>Food </a:t>
            </a:r>
            <a:r>
              <a:rPr lang="en-US" dirty="0" smtClean="0">
                <a:solidFill>
                  <a:srgbClr val="C00000"/>
                </a:solidFill>
              </a:rPr>
              <a:t>Safety</a:t>
            </a:r>
            <a:endParaRPr lang="en-US" dirty="0">
              <a:solidFill>
                <a:srgbClr val="C00000"/>
              </a:solidFill>
            </a:endParaRPr>
          </a:p>
        </p:txBody>
      </p:sp>
      <p:sp>
        <p:nvSpPr>
          <p:cNvPr id="3" name="Content Placeholder 2"/>
          <p:cNvSpPr>
            <a:spLocks noGrp="1"/>
          </p:cNvSpPr>
          <p:nvPr>
            <p:ph idx="1"/>
          </p:nvPr>
        </p:nvSpPr>
        <p:spPr>
          <a:xfrm>
            <a:off x="838199" y="1752600"/>
            <a:ext cx="4142175" cy="4343400"/>
          </a:xfrm>
        </p:spPr>
        <p:txBody>
          <a:bodyPr/>
          <a:lstStyle/>
          <a:p>
            <a:r>
              <a:rPr lang="en-US" dirty="0" smtClean="0"/>
              <a:t>Allergies</a:t>
            </a:r>
            <a:r>
              <a:rPr lang="en-US" dirty="0"/>
              <a:t>: Offer alternatives (e.g., sunflower butter instead of peanut butter).</a:t>
            </a:r>
          </a:p>
          <a:p>
            <a:r>
              <a:rPr lang="en-US" dirty="0" smtClean="0"/>
              <a:t>Cross-Contamination </a:t>
            </a:r>
            <a:r>
              <a:rPr lang="en-US" dirty="0"/>
              <a:t>Prevention:</a:t>
            </a:r>
          </a:p>
          <a:p>
            <a:pPr lvl="1"/>
            <a:r>
              <a:rPr lang="en-US" dirty="0" smtClean="0"/>
              <a:t>Use </a:t>
            </a:r>
            <a:r>
              <a:rPr lang="en-US" dirty="0"/>
              <a:t>separate cutting boards for raw meat and vegetables.</a:t>
            </a:r>
          </a:p>
          <a:p>
            <a:pPr lvl="1"/>
            <a:r>
              <a:rPr lang="en-US" dirty="0" smtClean="0"/>
              <a:t>Wash </a:t>
            </a:r>
            <a:r>
              <a:rPr lang="en-US" dirty="0"/>
              <a:t>hands and utensils before and after handling food.</a:t>
            </a:r>
          </a:p>
          <a:p>
            <a:pPr lvl="1"/>
            <a:r>
              <a:rPr lang="en-US" dirty="0" smtClean="0"/>
              <a:t>Store </a:t>
            </a:r>
            <a:r>
              <a:rPr lang="en-US" dirty="0"/>
              <a:t>perishable food at proper temperatures (below 40°F for cold, above 140°F for hot).</a:t>
            </a:r>
          </a:p>
          <a:p>
            <a:pPr lvl="1"/>
            <a:r>
              <a:rPr lang="en-US" dirty="0" smtClean="0"/>
              <a:t>Avoid </a:t>
            </a:r>
            <a:r>
              <a:rPr lang="en-US" dirty="0"/>
              <a:t>cross-contact by keeping allergy-sensitive foods in separate containers.</a:t>
            </a:r>
          </a:p>
        </p:txBody>
      </p:sp>
      <p:pic>
        <p:nvPicPr>
          <p:cNvPr id="4" name="Picture 3"/>
          <p:cNvPicPr>
            <a:picLocks noChangeAspect="1"/>
          </p:cNvPicPr>
          <p:nvPr/>
        </p:nvPicPr>
        <p:blipFill>
          <a:blip r:embed="rId2"/>
          <a:stretch>
            <a:fillRect/>
          </a:stretch>
        </p:blipFill>
        <p:spPr>
          <a:xfrm>
            <a:off x="4980375" y="685800"/>
            <a:ext cx="4134427" cy="5525271"/>
          </a:xfrm>
          <a:prstGeom prst="rect">
            <a:avLst/>
          </a:prstGeom>
        </p:spPr>
      </p:pic>
    </p:spTree>
    <p:extLst>
      <p:ext uri="{BB962C8B-B14F-4D97-AF65-F5344CB8AC3E}">
        <p14:creationId xmlns:p14="http://schemas.microsoft.com/office/powerpoint/2010/main" val="444496927"/>
      </p:ext>
    </p:extLst>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10400" cy="990600"/>
          </a:xfrm>
        </p:spPr>
        <p:txBody>
          <a:bodyPr/>
          <a:lstStyle/>
          <a:p>
            <a:r>
              <a:rPr lang="en-US" dirty="0" smtClean="0">
                <a:solidFill>
                  <a:srgbClr val="C00000"/>
                </a:solidFill>
              </a:rPr>
              <a:t>Examples of Equipment and </a:t>
            </a:r>
            <a:r>
              <a:rPr lang="en-US" dirty="0">
                <a:solidFill>
                  <a:srgbClr val="C00000"/>
                </a:solidFill>
              </a:rPr>
              <a:t>Utensils </a:t>
            </a:r>
            <a:r>
              <a:rPr lang="en-US" dirty="0" smtClean="0">
                <a:solidFill>
                  <a:srgbClr val="C00000"/>
                </a:solidFill>
              </a:rPr>
              <a:t>Needed</a:t>
            </a:r>
            <a:endParaRPr lang="en-US" dirty="0">
              <a:solidFill>
                <a:srgbClr val="C00000"/>
              </a:solidFill>
            </a:endParaRPr>
          </a:p>
        </p:txBody>
      </p:sp>
      <p:sp>
        <p:nvSpPr>
          <p:cNvPr id="3" name="Content Placeholder 2"/>
          <p:cNvSpPr>
            <a:spLocks noGrp="1"/>
          </p:cNvSpPr>
          <p:nvPr>
            <p:ph idx="1"/>
          </p:nvPr>
        </p:nvSpPr>
        <p:spPr>
          <a:xfrm>
            <a:off x="838200" y="2057400"/>
            <a:ext cx="3581400" cy="3581400"/>
          </a:xfrm>
        </p:spPr>
        <p:txBody>
          <a:bodyPr/>
          <a:lstStyle/>
          <a:p>
            <a:r>
              <a:rPr lang="en-US" dirty="0" smtClean="0"/>
              <a:t>For Cooking:</a:t>
            </a:r>
            <a:endParaRPr lang="en-US" dirty="0"/>
          </a:p>
          <a:p>
            <a:pPr lvl="1"/>
            <a:r>
              <a:rPr lang="en-US" dirty="0" smtClean="0"/>
              <a:t>Stove </a:t>
            </a:r>
            <a:r>
              <a:rPr lang="en-US" dirty="0"/>
              <a:t>or campfire grill</a:t>
            </a:r>
          </a:p>
          <a:p>
            <a:pPr lvl="1"/>
            <a:r>
              <a:rPr lang="en-US" dirty="0" smtClean="0"/>
              <a:t>Pot </a:t>
            </a:r>
            <a:r>
              <a:rPr lang="en-US" dirty="0"/>
              <a:t>and pan</a:t>
            </a:r>
          </a:p>
          <a:p>
            <a:pPr lvl="1"/>
            <a:r>
              <a:rPr lang="en-US" dirty="0" smtClean="0"/>
              <a:t>Baking </a:t>
            </a:r>
            <a:r>
              <a:rPr lang="en-US" dirty="0"/>
              <a:t>sheet</a:t>
            </a:r>
          </a:p>
          <a:p>
            <a:pPr lvl="1"/>
            <a:r>
              <a:rPr lang="en-US" dirty="0" smtClean="0"/>
              <a:t>Cutting </a:t>
            </a:r>
            <a:r>
              <a:rPr lang="en-US" dirty="0"/>
              <a:t>board</a:t>
            </a:r>
          </a:p>
          <a:p>
            <a:pPr lvl="1"/>
            <a:r>
              <a:rPr lang="en-US" dirty="0" smtClean="0"/>
              <a:t>Knife</a:t>
            </a:r>
            <a:endParaRPr lang="en-US" dirty="0"/>
          </a:p>
          <a:p>
            <a:pPr lvl="1"/>
            <a:r>
              <a:rPr lang="en-US" dirty="0" smtClean="0"/>
              <a:t>Measuring </a:t>
            </a:r>
            <a:r>
              <a:rPr lang="en-US" dirty="0"/>
              <a:t>cups/spoons</a:t>
            </a:r>
          </a:p>
          <a:p>
            <a:pPr lvl="1"/>
            <a:r>
              <a:rPr lang="en-US" dirty="0" smtClean="0"/>
              <a:t>Mixing </a:t>
            </a:r>
            <a:r>
              <a:rPr lang="en-US" dirty="0"/>
              <a:t>bowls</a:t>
            </a:r>
          </a:p>
          <a:p>
            <a:endParaRPr lang="en-US" dirty="0"/>
          </a:p>
        </p:txBody>
      </p:sp>
      <p:pic>
        <p:nvPicPr>
          <p:cNvPr id="5" name="Picture 4"/>
          <p:cNvPicPr>
            <a:picLocks noChangeAspect="1"/>
          </p:cNvPicPr>
          <p:nvPr/>
        </p:nvPicPr>
        <p:blipFill>
          <a:blip r:embed="rId2"/>
          <a:stretch>
            <a:fillRect/>
          </a:stretch>
        </p:blipFill>
        <p:spPr>
          <a:xfrm>
            <a:off x="4534256" y="1905000"/>
            <a:ext cx="3352800" cy="3352800"/>
          </a:xfrm>
          <a:prstGeom prst="rect">
            <a:avLst/>
          </a:prstGeom>
        </p:spPr>
      </p:pic>
    </p:spTree>
    <p:extLst>
      <p:ext uri="{BB962C8B-B14F-4D97-AF65-F5344CB8AC3E}">
        <p14:creationId xmlns:p14="http://schemas.microsoft.com/office/powerpoint/2010/main" val="863883697"/>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81200"/>
            <a:ext cx="4267200" cy="4114800"/>
          </a:xfrm>
        </p:spPr>
        <p:txBody>
          <a:bodyPr/>
          <a:lstStyle/>
          <a:p>
            <a:r>
              <a:rPr lang="en-US" dirty="0" smtClean="0"/>
              <a:t>For Serving:</a:t>
            </a:r>
            <a:endParaRPr lang="en-US" dirty="0"/>
          </a:p>
          <a:p>
            <a:pPr lvl="1"/>
            <a:r>
              <a:rPr lang="en-US" dirty="0" smtClean="0"/>
              <a:t>Plates</a:t>
            </a:r>
            <a:r>
              <a:rPr lang="en-US" dirty="0"/>
              <a:t>, bowls, and cups</a:t>
            </a:r>
          </a:p>
          <a:p>
            <a:pPr lvl="1"/>
            <a:r>
              <a:rPr lang="en-US" dirty="0" smtClean="0"/>
              <a:t>Forks</a:t>
            </a:r>
            <a:r>
              <a:rPr lang="en-US" dirty="0"/>
              <a:t>, knives, and spoons</a:t>
            </a:r>
          </a:p>
          <a:p>
            <a:pPr lvl="1"/>
            <a:r>
              <a:rPr lang="en-US" dirty="0" smtClean="0"/>
              <a:t>Napkins</a:t>
            </a:r>
            <a:endParaRPr lang="en-US" dirty="0"/>
          </a:p>
          <a:p>
            <a:pPr lvl="1"/>
            <a:r>
              <a:rPr lang="en-US" dirty="0" smtClean="0"/>
              <a:t>Serving </a:t>
            </a:r>
            <a:r>
              <a:rPr lang="en-US" dirty="0"/>
              <a:t>spoons</a:t>
            </a:r>
          </a:p>
          <a:p>
            <a:endParaRPr lang="en-US" dirty="0"/>
          </a:p>
          <a:p>
            <a:r>
              <a:rPr lang="en-US" dirty="0"/>
              <a:t>For Food Safety </a:t>
            </a:r>
            <a:r>
              <a:rPr lang="en-US" dirty="0" smtClean="0"/>
              <a:t>and </a:t>
            </a:r>
            <a:r>
              <a:rPr lang="en-US" dirty="0"/>
              <a:t>Storage</a:t>
            </a:r>
          </a:p>
          <a:p>
            <a:pPr lvl="1"/>
            <a:r>
              <a:rPr lang="en-US" dirty="0" smtClean="0"/>
              <a:t>Food </a:t>
            </a:r>
            <a:r>
              <a:rPr lang="en-US" dirty="0"/>
              <a:t>thermometer</a:t>
            </a:r>
          </a:p>
          <a:p>
            <a:pPr lvl="1"/>
            <a:r>
              <a:rPr lang="en-US" dirty="0" smtClean="0"/>
              <a:t>Ice </a:t>
            </a:r>
            <a:r>
              <a:rPr lang="en-US" dirty="0"/>
              <a:t>packs or cooler (if camping)</a:t>
            </a:r>
          </a:p>
          <a:p>
            <a:pPr lvl="1"/>
            <a:r>
              <a:rPr lang="en-US" dirty="0" smtClean="0"/>
              <a:t>Ziplock </a:t>
            </a:r>
            <a:r>
              <a:rPr lang="en-US" dirty="0"/>
              <a:t>bags or airtight containers</a:t>
            </a:r>
          </a:p>
          <a:p>
            <a:pPr lvl="1"/>
            <a:r>
              <a:rPr lang="en-US" dirty="0" smtClean="0"/>
              <a:t>Dish </a:t>
            </a:r>
            <a:r>
              <a:rPr lang="en-US" dirty="0"/>
              <a:t>soap &amp; sponge for cleaning</a:t>
            </a:r>
          </a:p>
        </p:txBody>
      </p:sp>
      <p:sp>
        <p:nvSpPr>
          <p:cNvPr id="5" name="Title 1"/>
          <p:cNvSpPr>
            <a:spLocks noGrp="1"/>
          </p:cNvSpPr>
          <p:nvPr>
            <p:ph type="title"/>
          </p:nvPr>
        </p:nvSpPr>
        <p:spPr>
          <a:xfrm>
            <a:off x="1524000" y="914400"/>
            <a:ext cx="6096000" cy="990600"/>
          </a:xfrm>
        </p:spPr>
        <p:txBody>
          <a:bodyPr/>
          <a:lstStyle/>
          <a:p>
            <a:r>
              <a:rPr lang="en-US" dirty="0" smtClean="0">
                <a:solidFill>
                  <a:srgbClr val="C00000"/>
                </a:solidFill>
              </a:rPr>
              <a:t>Examples of Equipment and </a:t>
            </a:r>
            <a:r>
              <a:rPr lang="en-US" dirty="0">
                <a:solidFill>
                  <a:srgbClr val="C00000"/>
                </a:solidFill>
              </a:rPr>
              <a:t>Utensils </a:t>
            </a:r>
            <a:r>
              <a:rPr lang="en-US" dirty="0" smtClean="0">
                <a:solidFill>
                  <a:srgbClr val="C00000"/>
                </a:solidFill>
              </a:rPr>
              <a:t>Needed</a:t>
            </a:r>
            <a:endParaRPr lang="en-US" dirty="0">
              <a:solidFill>
                <a:srgbClr val="C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865246"/>
            <a:ext cx="3276600" cy="2457450"/>
          </a:xfrm>
          <a:prstGeom prst="rect">
            <a:avLst/>
          </a:prstGeom>
        </p:spPr>
      </p:pic>
      <p:pic>
        <p:nvPicPr>
          <p:cNvPr id="9" name="Picture 8"/>
          <p:cNvPicPr>
            <a:picLocks noChangeAspect="1"/>
          </p:cNvPicPr>
          <p:nvPr/>
        </p:nvPicPr>
        <p:blipFill>
          <a:blip r:embed="rId3"/>
          <a:stretch>
            <a:fillRect/>
          </a:stretch>
        </p:blipFill>
        <p:spPr>
          <a:xfrm>
            <a:off x="5105400" y="1981200"/>
            <a:ext cx="3276600" cy="1884045"/>
          </a:xfrm>
          <a:prstGeom prst="rect">
            <a:avLst/>
          </a:prstGeom>
        </p:spPr>
      </p:pic>
    </p:spTree>
    <p:extLst>
      <p:ext uri="{BB962C8B-B14F-4D97-AF65-F5344CB8AC3E}">
        <p14:creationId xmlns:p14="http://schemas.microsoft.com/office/powerpoint/2010/main" val="3454057320"/>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smtClean="0">
                <a:solidFill>
                  <a:srgbClr val="C00000"/>
                </a:solidFill>
              </a:rPr>
              <a:t>Home Menu Planning Template</a:t>
            </a:r>
            <a:endParaRPr lang="en-US" sz="2800" b="1" dirty="0">
              <a:solidFill>
                <a:srgbClr val="C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81370185"/>
              </p:ext>
            </p:extLst>
          </p:nvPr>
        </p:nvGraphicFramePr>
        <p:xfrm>
          <a:off x="914398" y="1752600"/>
          <a:ext cx="7315203" cy="3708400"/>
        </p:xfrm>
        <a:graphic>
          <a:graphicData uri="http://schemas.openxmlformats.org/drawingml/2006/table">
            <a:tbl>
              <a:tblPr firstRow="1" bandRow="1">
                <a:tableStyleId>{21E4AEA4-8DFA-4A89-87EB-49C32662AFE0}</a:tableStyleId>
              </a:tblPr>
              <a:tblGrid>
                <a:gridCol w="762002"/>
                <a:gridCol w="1328056"/>
                <a:gridCol w="1045029"/>
                <a:gridCol w="1045029"/>
                <a:gridCol w="1045029"/>
                <a:gridCol w="1045029"/>
                <a:gridCol w="1045029"/>
              </a:tblGrid>
              <a:tr h="370840">
                <a:tc>
                  <a:txBody>
                    <a:bodyPr/>
                    <a:lstStyle/>
                    <a:p>
                      <a:pPr algn="ctr"/>
                      <a:r>
                        <a:rPr lang="en-US" sz="1200" dirty="0" smtClean="0"/>
                        <a:t>Day 1</a:t>
                      </a:r>
                      <a:endParaRPr lang="en-US" sz="1200" dirty="0"/>
                    </a:p>
                  </a:txBody>
                  <a:tcPr anchor="b"/>
                </a:tc>
                <a:tc>
                  <a:txBody>
                    <a:bodyPr/>
                    <a:lstStyle/>
                    <a:p>
                      <a:pPr algn="ctr"/>
                      <a:endParaRPr lang="en-US" sz="1200" dirty="0"/>
                    </a:p>
                  </a:txBody>
                  <a:tcPr anchor="b"/>
                </a:tc>
                <a:tc>
                  <a:txBody>
                    <a:bodyPr/>
                    <a:lstStyle/>
                    <a:p>
                      <a:pPr algn="ctr"/>
                      <a:r>
                        <a:rPr lang="en-US" sz="1200" dirty="0" smtClean="0"/>
                        <a:t>Menu</a:t>
                      </a:r>
                      <a:endParaRPr lang="en-US" sz="1200" dirty="0"/>
                    </a:p>
                  </a:txBody>
                  <a:tcPr anchor="b"/>
                </a:tc>
                <a:tc>
                  <a:txBody>
                    <a:bodyPr/>
                    <a:lstStyle/>
                    <a:p>
                      <a:pPr algn="ctr"/>
                      <a:r>
                        <a:rPr lang="en-US" sz="1200" dirty="0" smtClean="0"/>
                        <a:t>Quantity</a:t>
                      </a:r>
                      <a:endParaRPr lang="en-US" sz="1200" dirty="0"/>
                    </a:p>
                  </a:txBody>
                  <a:tcPr anchor="b"/>
                </a:tc>
                <a:tc>
                  <a:txBody>
                    <a:bodyPr/>
                    <a:lstStyle/>
                    <a:p>
                      <a:pPr algn="ctr"/>
                      <a:r>
                        <a:rPr lang="en-US" sz="1200" dirty="0" smtClean="0"/>
                        <a:t>Calories</a:t>
                      </a:r>
                      <a:endParaRPr lang="en-US" sz="1200" dirty="0"/>
                    </a:p>
                  </a:txBody>
                  <a:tcPr anchor="b"/>
                </a:tc>
                <a:tc>
                  <a:txBody>
                    <a:bodyPr/>
                    <a:lstStyle/>
                    <a:p>
                      <a:pPr algn="ctr"/>
                      <a:r>
                        <a:rPr lang="en-US" sz="1200" dirty="0" smtClean="0"/>
                        <a:t>Equipment</a:t>
                      </a:r>
                      <a:endParaRPr lang="en-US" sz="1200" dirty="0"/>
                    </a:p>
                  </a:txBody>
                  <a:tcPr anchor="b"/>
                </a:tc>
                <a:tc>
                  <a:txBody>
                    <a:bodyPr/>
                    <a:lstStyle/>
                    <a:p>
                      <a:pPr algn="ctr"/>
                      <a:r>
                        <a:rPr lang="en-US" sz="1200" dirty="0" smtClean="0"/>
                        <a:t>Utensils</a:t>
                      </a:r>
                      <a:endParaRPr lang="en-US" sz="1200" dirty="0"/>
                    </a:p>
                  </a:txBody>
                  <a:tcPr anchor="b"/>
                </a:tc>
              </a:tr>
              <a:tr h="370840">
                <a:tc rowSpan="9">
                  <a:txBody>
                    <a:bodyPr/>
                    <a:lstStyle/>
                    <a:p>
                      <a:pPr algn="ctr"/>
                      <a:r>
                        <a:rPr lang="en-US" sz="1600" b="1" dirty="0" smtClean="0">
                          <a:solidFill>
                            <a:schemeClr val="bg1"/>
                          </a:solidFill>
                        </a:rPr>
                        <a:t>Breakfast</a:t>
                      </a:r>
                      <a:endParaRPr lang="en-US" sz="1600" b="1" dirty="0">
                        <a:solidFill>
                          <a:schemeClr val="bg1"/>
                        </a:solidFill>
                      </a:endParaRPr>
                    </a:p>
                  </a:txBody>
                  <a:tcPr vert="vert270" anchor="ctr">
                    <a:solidFill>
                      <a:schemeClr val="accent2"/>
                    </a:solidFill>
                  </a:tcPr>
                </a:tc>
                <a:tc>
                  <a:txBody>
                    <a:bodyPr/>
                    <a:lstStyle/>
                    <a:p>
                      <a:pPr algn="ctr"/>
                      <a:r>
                        <a:rPr lang="en-US" sz="1200" b="1" dirty="0" smtClean="0"/>
                        <a:t>Fruits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Vegetables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Grain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Protein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Dairy</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TextBox 5"/>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282268298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b="1" dirty="0" smtClean="0">
                <a:solidFill>
                  <a:srgbClr val="B72730"/>
                </a:solidFill>
              </a:rPr>
              <a:t>Basics of Cooking</a:t>
            </a:r>
            <a:endParaRPr lang="en-US" altLang="en-US" sz="2800" dirty="0" smtClean="0">
              <a:solidFill>
                <a:srgbClr val="B72730"/>
              </a:solidFill>
            </a:endParaRPr>
          </a:p>
        </p:txBody>
      </p:sp>
      <p:sp>
        <p:nvSpPr>
          <p:cNvPr id="5123" name="Rectangle 3"/>
          <p:cNvSpPr>
            <a:spLocks noGrp="1" noChangeArrowheads="1"/>
          </p:cNvSpPr>
          <p:nvPr>
            <p:ph type="body" idx="1"/>
          </p:nvPr>
        </p:nvSpPr>
        <p:spPr/>
        <p:txBody>
          <a:bodyPr/>
          <a:lstStyle/>
          <a:p>
            <a:pPr eaLnBrk="1" hangingPunct="1">
              <a:buClrTx/>
            </a:pPr>
            <a:r>
              <a:rPr lang="en-US" altLang="en-US" sz="3600" dirty="0" smtClean="0"/>
              <a:t>Safety</a:t>
            </a:r>
            <a:r>
              <a:rPr lang="en-US" altLang="en-US" sz="3600" dirty="0" smtClean="0">
                <a:solidFill>
                  <a:srgbClr val="33A657"/>
                </a:solidFill>
              </a:rPr>
              <a:t> </a:t>
            </a:r>
          </a:p>
          <a:p>
            <a:pPr eaLnBrk="1" hangingPunct="1">
              <a:buClrTx/>
            </a:pPr>
            <a:r>
              <a:rPr lang="en-US" altLang="en-US" sz="3600" dirty="0" smtClean="0"/>
              <a:t>Food Nutrition</a:t>
            </a:r>
            <a:r>
              <a:rPr lang="en-US" altLang="en-US" sz="3600" dirty="0" smtClean="0">
                <a:solidFill>
                  <a:srgbClr val="B72730"/>
                </a:solidFill>
              </a:rPr>
              <a:t> </a:t>
            </a:r>
          </a:p>
          <a:p>
            <a:pPr eaLnBrk="1" hangingPunct="1">
              <a:buClrTx/>
            </a:pPr>
            <a:r>
              <a:rPr lang="en-US" altLang="en-US" sz="3600" dirty="0" smtClean="0"/>
              <a:t>Meal Planning</a:t>
            </a:r>
          </a:p>
          <a:p>
            <a:pPr eaLnBrk="1" hangingPunct="1">
              <a:buClrTx/>
            </a:pPr>
            <a:r>
              <a:rPr lang="en-US" altLang="en-US" sz="3600" dirty="0" smtClean="0"/>
              <a:t>Food Preparation</a:t>
            </a:r>
          </a:p>
        </p:txBody>
      </p:sp>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4391025"/>
            <a:ext cx="34290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400"/>
            <a:ext cx="6400800" cy="762000"/>
          </a:xfrm>
        </p:spPr>
        <p:txBody>
          <a:bodyPr/>
          <a:lstStyle/>
          <a:p>
            <a:r>
              <a:rPr lang="en-US" dirty="0" smtClean="0"/>
              <a:t>Finding Recipes for Each Meal</a:t>
            </a:r>
            <a:endParaRPr lang="en-US" dirty="0"/>
          </a:p>
        </p:txBody>
      </p:sp>
      <p:sp>
        <p:nvSpPr>
          <p:cNvPr id="3" name="Content Placeholder 2"/>
          <p:cNvSpPr>
            <a:spLocks noGrp="1"/>
          </p:cNvSpPr>
          <p:nvPr>
            <p:ph idx="1"/>
          </p:nvPr>
        </p:nvSpPr>
        <p:spPr/>
        <p:txBody>
          <a:bodyPr/>
          <a:lstStyle/>
          <a:p>
            <a:r>
              <a:rPr lang="en-US" dirty="0" smtClean="0"/>
              <a:t>Decide </a:t>
            </a:r>
            <a:r>
              <a:rPr lang="en-US" dirty="0"/>
              <a:t>on the meals you will be preparing (e.g., breakfast, lunch, dinner).</a:t>
            </a:r>
          </a:p>
          <a:p>
            <a:r>
              <a:rPr lang="en-US" dirty="0" smtClean="0"/>
              <a:t>Use </a:t>
            </a:r>
            <a:r>
              <a:rPr lang="en-US" dirty="0"/>
              <a:t>cookbooks, scout manuals, or online resources </a:t>
            </a:r>
            <a:r>
              <a:rPr lang="en-US" dirty="0" smtClean="0"/>
              <a:t>such as:</a:t>
            </a:r>
          </a:p>
          <a:p>
            <a:pPr lvl="1"/>
            <a:r>
              <a:rPr lang="en-US" b="1" dirty="0" err="1" smtClean="0">
                <a:hlinkClick r:id="rId2"/>
              </a:rPr>
              <a:t>AllRecipes</a:t>
            </a:r>
            <a:endParaRPr lang="en-US" b="1" dirty="0" smtClean="0"/>
          </a:p>
          <a:p>
            <a:pPr lvl="1"/>
            <a:r>
              <a:rPr lang="en-US" b="1" dirty="0" err="1" smtClean="0">
                <a:hlinkClick r:id="rId3"/>
              </a:rPr>
              <a:t>MyPlate</a:t>
            </a:r>
            <a:r>
              <a:rPr lang="en-US" b="1" dirty="0" smtClean="0">
                <a:hlinkClick r:id="rId3"/>
              </a:rPr>
              <a:t> Recipes</a:t>
            </a:r>
            <a:endParaRPr lang="en-US" b="1" dirty="0" smtClean="0"/>
          </a:p>
          <a:p>
            <a:pPr lvl="1"/>
            <a:r>
              <a:rPr lang="en-US" b="1" dirty="0" smtClean="0">
                <a:hlinkClick r:id="rId4"/>
              </a:rPr>
              <a:t>USDA's Recipe Database</a:t>
            </a:r>
            <a:r>
              <a:rPr lang="en-US" dirty="0" smtClean="0"/>
              <a:t>.</a:t>
            </a:r>
            <a:endParaRPr lang="en-US" dirty="0"/>
          </a:p>
          <a:p>
            <a:r>
              <a:rPr lang="en-US" dirty="0" smtClean="0"/>
              <a:t>Ensure </a:t>
            </a:r>
            <a:r>
              <a:rPr lang="en-US" dirty="0"/>
              <a:t>the recipes match the nutritional requirements and dietary needs of your group.</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4343400"/>
            <a:ext cx="4572000" cy="1748790"/>
          </a:xfrm>
          <a:prstGeom prst="rect">
            <a:avLst/>
          </a:prstGeom>
        </p:spPr>
      </p:pic>
    </p:spTree>
    <p:extLst>
      <p:ext uri="{BB962C8B-B14F-4D97-AF65-F5344CB8AC3E}">
        <p14:creationId xmlns:p14="http://schemas.microsoft.com/office/powerpoint/2010/main" val="3667201665"/>
      </p:ext>
    </p:extLst>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4038600" cy="1524000"/>
          </a:xfrm>
        </p:spPr>
        <p:txBody>
          <a:bodyPr/>
          <a:lstStyle/>
          <a:p>
            <a:r>
              <a:rPr lang="en-US" dirty="0">
                <a:solidFill>
                  <a:srgbClr val="C00000"/>
                </a:solidFill>
              </a:rPr>
              <a:t>Determine the Amount of Food </a:t>
            </a:r>
            <a:r>
              <a:rPr lang="en-US" dirty="0" smtClean="0">
                <a:solidFill>
                  <a:srgbClr val="C00000"/>
                </a:solidFill>
              </a:rPr>
              <a:t>Needed</a:t>
            </a:r>
            <a:endParaRPr lang="en-US" dirty="0">
              <a:solidFill>
                <a:srgbClr val="C00000"/>
              </a:solidFill>
            </a:endParaRPr>
          </a:p>
        </p:txBody>
      </p:sp>
      <p:sp>
        <p:nvSpPr>
          <p:cNvPr id="3" name="Content Placeholder 2"/>
          <p:cNvSpPr>
            <a:spLocks noGrp="1"/>
          </p:cNvSpPr>
          <p:nvPr>
            <p:ph idx="1"/>
          </p:nvPr>
        </p:nvSpPr>
        <p:spPr>
          <a:xfrm>
            <a:off x="838200" y="2286000"/>
            <a:ext cx="3657600" cy="3352800"/>
          </a:xfrm>
        </p:spPr>
        <p:txBody>
          <a:bodyPr/>
          <a:lstStyle/>
          <a:p>
            <a:r>
              <a:rPr lang="en-US" dirty="0" smtClean="0"/>
              <a:t>Look </a:t>
            </a:r>
            <a:r>
              <a:rPr lang="en-US" dirty="0"/>
              <a:t>at the serving size in each recipe.</a:t>
            </a:r>
          </a:p>
          <a:p>
            <a:r>
              <a:rPr lang="en-US" dirty="0" smtClean="0"/>
              <a:t>Multiply </a:t>
            </a:r>
            <a:r>
              <a:rPr lang="en-US" dirty="0"/>
              <a:t>the ingredient amounts based on the number of servings needed.</a:t>
            </a:r>
          </a:p>
          <a:p>
            <a:r>
              <a:rPr lang="en-US" dirty="0" smtClean="0"/>
              <a:t>For </a:t>
            </a:r>
            <a:r>
              <a:rPr lang="en-US" dirty="0"/>
              <a:t>example, if a pancake recipe serves 4 and you need to serve 8, double the ingredients.</a:t>
            </a:r>
          </a:p>
        </p:txBody>
      </p:sp>
      <p:pic>
        <p:nvPicPr>
          <p:cNvPr id="5" name="Picture 4"/>
          <p:cNvPicPr>
            <a:picLocks noChangeAspect="1"/>
          </p:cNvPicPr>
          <p:nvPr/>
        </p:nvPicPr>
        <p:blipFill>
          <a:blip r:embed="rId2"/>
          <a:stretch>
            <a:fillRect/>
          </a:stretch>
        </p:blipFill>
        <p:spPr>
          <a:xfrm>
            <a:off x="4527847" y="1219200"/>
            <a:ext cx="3657600" cy="4572000"/>
          </a:xfrm>
          <a:prstGeom prst="rect">
            <a:avLst/>
          </a:prstGeom>
        </p:spPr>
      </p:pic>
    </p:spTree>
    <p:extLst>
      <p:ext uri="{BB962C8B-B14F-4D97-AF65-F5344CB8AC3E}">
        <p14:creationId xmlns:p14="http://schemas.microsoft.com/office/powerpoint/2010/main" val="4076818223"/>
      </p:ext>
    </p:extLst>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3657600" cy="990600"/>
          </a:xfrm>
        </p:spPr>
        <p:txBody>
          <a:bodyPr/>
          <a:lstStyle/>
          <a:p>
            <a:r>
              <a:rPr lang="en-US" dirty="0" smtClean="0">
                <a:solidFill>
                  <a:srgbClr val="C00000"/>
                </a:solidFill>
              </a:rPr>
              <a:t>Create a Shopping List</a:t>
            </a:r>
            <a:endParaRPr lang="en-US" dirty="0">
              <a:solidFill>
                <a:srgbClr val="C00000"/>
              </a:solidFill>
            </a:endParaRPr>
          </a:p>
        </p:txBody>
      </p:sp>
      <p:sp>
        <p:nvSpPr>
          <p:cNvPr id="3" name="Content Placeholder 2"/>
          <p:cNvSpPr>
            <a:spLocks noGrp="1"/>
          </p:cNvSpPr>
          <p:nvPr>
            <p:ph idx="1"/>
          </p:nvPr>
        </p:nvSpPr>
        <p:spPr>
          <a:xfrm>
            <a:off x="838200" y="1752600"/>
            <a:ext cx="3581400" cy="3886200"/>
          </a:xfrm>
        </p:spPr>
        <p:txBody>
          <a:bodyPr/>
          <a:lstStyle/>
          <a:p>
            <a:r>
              <a:rPr lang="en-US" dirty="0" smtClean="0"/>
              <a:t>Write </a:t>
            </a:r>
            <a:r>
              <a:rPr lang="en-US" dirty="0"/>
              <a:t>down all the ingredients for each meal.</a:t>
            </a:r>
          </a:p>
          <a:p>
            <a:r>
              <a:rPr lang="en-US" dirty="0" smtClean="0"/>
              <a:t>Adjust </a:t>
            </a:r>
            <a:r>
              <a:rPr lang="en-US" dirty="0"/>
              <a:t>the ingredient quantities based on the number of people you will be serving.</a:t>
            </a:r>
          </a:p>
          <a:p>
            <a:r>
              <a:rPr lang="en-US" dirty="0" smtClean="0"/>
              <a:t>Organize </a:t>
            </a:r>
            <a:r>
              <a:rPr lang="en-US" dirty="0"/>
              <a:t>the list by category (e.g., dairy, vegetables, meats, dry goods) to make shopping easier.</a:t>
            </a: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37" r="5455" b="2320"/>
          <a:stretch/>
        </p:blipFill>
        <p:spPr>
          <a:xfrm>
            <a:off x="4419600" y="697906"/>
            <a:ext cx="3810000" cy="5321894"/>
          </a:xfrm>
          <a:prstGeom prst="rect">
            <a:avLst/>
          </a:prstGeom>
        </p:spPr>
      </p:pic>
    </p:spTree>
    <p:extLst>
      <p:ext uri="{BB962C8B-B14F-4D97-AF65-F5344CB8AC3E}">
        <p14:creationId xmlns:p14="http://schemas.microsoft.com/office/powerpoint/2010/main" val="4211246881"/>
      </p:ext>
    </p:extLst>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10400" cy="762000"/>
          </a:xfrm>
        </p:spPr>
        <p:txBody>
          <a:bodyPr/>
          <a:lstStyle/>
          <a:p>
            <a:r>
              <a:rPr lang="en-US" dirty="0">
                <a:solidFill>
                  <a:srgbClr val="C00000"/>
                </a:solidFill>
              </a:rPr>
              <a:t>Determine the Cost for Each </a:t>
            </a:r>
            <a:r>
              <a:rPr lang="en-US" dirty="0" smtClean="0">
                <a:solidFill>
                  <a:srgbClr val="C00000"/>
                </a:solidFill>
              </a:rPr>
              <a:t>Meal</a:t>
            </a:r>
            <a:endParaRPr lang="en-US" dirty="0">
              <a:solidFill>
                <a:srgbClr val="C00000"/>
              </a:solidFill>
            </a:endParaRPr>
          </a:p>
        </p:txBody>
      </p:sp>
      <p:sp>
        <p:nvSpPr>
          <p:cNvPr id="3" name="Content Placeholder 2"/>
          <p:cNvSpPr>
            <a:spLocks noGrp="1"/>
          </p:cNvSpPr>
          <p:nvPr>
            <p:ph idx="1"/>
          </p:nvPr>
        </p:nvSpPr>
        <p:spPr>
          <a:xfrm>
            <a:off x="838200" y="1752600"/>
            <a:ext cx="3124200" cy="3886200"/>
          </a:xfrm>
        </p:spPr>
        <p:txBody>
          <a:bodyPr/>
          <a:lstStyle/>
          <a:p>
            <a:r>
              <a:rPr lang="en-US" dirty="0" smtClean="0"/>
              <a:t>Check </a:t>
            </a:r>
            <a:r>
              <a:rPr lang="en-US" dirty="0"/>
              <a:t>prices online or visit a grocery store.</a:t>
            </a:r>
          </a:p>
          <a:p>
            <a:r>
              <a:rPr lang="en-US" dirty="0" smtClean="0"/>
              <a:t>Calculate </a:t>
            </a:r>
            <a:r>
              <a:rPr lang="en-US" dirty="0"/>
              <a:t>the total cost of each ingredient (e.g., if 1 </a:t>
            </a:r>
            <a:r>
              <a:rPr lang="en-US" dirty="0" smtClean="0"/>
              <a:t>lb. </a:t>
            </a:r>
            <a:r>
              <a:rPr lang="en-US" dirty="0"/>
              <a:t>of chicken costs $5 and you need 2 </a:t>
            </a:r>
            <a:r>
              <a:rPr lang="en-US" dirty="0" smtClean="0"/>
              <a:t>lbs., </a:t>
            </a:r>
            <a:r>
              <a:rPr lang="en-US" dirty="0"/>
              <a:t>that’s $10).</a:t>
            </a:r>
          </a:p>
          <a:p>
            <a:r>
              <a:rPr lang="en-US" dirty="0" smtClean="0"/>
              <a:t>Divide </a:t>
            </a:r>
            <a:r>
              <a:rPr lang="en-US" dirty="0"/>
              <a:t>the total meal cost by the number of people to find the cost per serving.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752600"/>
            <a:ext cx="4779624" cy="2667000"/>
          </a:xfrm>
          <a:prstGeom prst="rect">
            <a:avLst/>
          </a:prstGeom>
        </p:spPr>
      </p:pic>
    </p:spTree>
    <p:extLst>
      <p:ext uri="{BB962C8B-B14F-4D97-AF65-F5344CB8AC3E}">
        <p14:creationId xmlns:p14="http://schemas.microsoft.com/office/powerpoint/2010/main" val="1236927564"/>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Home Shopping List Template</a:t>
            </a:r>
            <a:endParaRPr lang="en-US" sz="28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5096361"/>
              </p:ext>
            </p:extLst>
          </p:nvPr>
        </p:nvGraphicFramePr>
        <p:xfrm>
          <a:off x="914400" y="1752600"/>
          <a:ext cx="7315200" cy="3708400"/>
        </p:xfrm>
        <a:graphic>
          <a:graphicData uri="http://schemas.openxmlformats.org/drawingml/2006/table">
            <a:tbl>
              <a:tblPr firstRow="1" bandRow="1">
                <a:tableStyleId>{21E4AEA4-8DFA-4A89-87EB-49C32662AFE0}</a:tableStyleId>
              </a:tblPr>
              <a:tblGrid>
                <a:gridCol w="548640"/>
                <a:gridCol w="1432560"/>
                <a:gridCol w="2971800"/>
                <a:gridCol w="1295400"/>
                <a:gridCol w="1066800"/>
              </a:tblGrid>
              <a:tr h="370840">
                <a:tc rowSpan="9">
                  <a:txBody>
                    <a:bodyPr/>
                    <a:lstStyle/>
                    <a:p>
                      <a:pPr algn="ctr"/>
                      <a:r>
                        <a:rPr lang="en-US" dirty="0" smtClean="0"/>
                        <a:t>Breakfast 1</a:t>
                      </a:r>
                      <a:endParaRPr lang="en-US" dirty="0"/>
                    </a:p>
                  </a:txBody>
                  <a:tcPr vert="vert270" anchor="ctr"/>
                </a:tc>
                <a:tc>
                  <a:txBody>
                    <a:bodyPr/>
                    <a:lstStyle/>
                    <a:p>
                      <a:pPr algn="ctr"/>
                      <a:r>
                        <a:rPr lang="en-US" sz="1600" dirty="0" smtClean="0"/>
                        <a:t>Menu Item</a:t>
                      </a:r>
                      <a:endParaRPr lang="en-US" sz="1600" dirty="0"/>
                    </a:p>
                  </a:txBody>
                  <a:tcPr anchor="ctr"/>
                </a:tc>
                <a:tc>
                  <a:txBody>
                    <a:bodyPr/>
                    <a:lstStyle/>
                    <a:p>
                      <a:pPr algn="ctr"/>
                      <a:r>
                        <a:rPr lang="en-US" sz="1600" dirty="0" smtClean="0"/>
                        <a:t>Components to purchase</a:t>
                      </a:r>
                      <a:endParaRPr lang="en-US" sz="1600" dirty="0"/>
                    </a:p>
                  </a:txBody>
                  <a:tcPr anchor="ctr"/>
                </a:tc>
                <a:tc>
                  <a:txBody>
                    <a:bodyPr/>
                    <a:lstStyle/>
                    <a:p>
                      <a:pPr algn="ctr"/>
                      <a:r>
                        <a:rPr lang="en-US" sz="1600" dirty="0" smtClean="0"/>
                        <a:t>Quantity</a:t>
                      </a:r>
                      <a:endParaRPr lang="en-US" sz="1600" dirty="0"/>
                    </a:p>
                  </a:txBody>
                  <a:tcPr anchor="ctr"/>
                </a:tc>
                <a:tc>
                  <a:txBody>
                    <a:bodyPr/>
                    <a:lstStyle/>
                    <a:p>
                      <a:pPr algn="ctr"/>
                      <a:r>
                        <a:rPr lang="en-US" sz="1600" dirty="0" smtClean="0"/>
                        <a:t>Cost</a:t>
                      </a:r>
                      <a:endParaRPr lang="en-US" sz="1600" dirty="0"/>
                    </a:p>
                  </a:txBody>
                  <a:tcPr anchor="ct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gridSpan="4">
                  <a:txBody>
                    <a:bodyPr/>
                    <a:lstStyle/>
                    <a:p>
                      <a:pPr algn="r"/>
                      <a:r>
                        <a:rPr lang="en-US" b="1" dirty="0" smtClean="0"/>
                        <a:t>Breakfast 1 Total Cost</a:t>
                      </a:r>
                      <a:endParaRPr lang="en-US" b="1"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3205237548"/>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762000"/>
            <a:ext cx="6096000" cy="762000"/>
          </a:xfrm>
        </p:spPr>
        <p:txBody>
          <a:bodyPr/>
          <a:lstStyle/>
          <a:p>
            <a:r>
              <a:rPr lang="en-US" altLang="en-US" b="1" dirty="0" smtClean="0">
                <a:solidFill>
                  <a:srgbClr val="C00000"/>
                </a:solidFill>
              </a:rPr>
              <a:t>Requirements</a:t>
            </a:r>
          </a:p>
        </p:txBody>
      </p:sp>
      <p:sp>
        <p:nvSpPr>
          <p:cNvPr id="9219" name="Content Placeholder 2"/>
          <p:cNvSpPr>
            <a:spLocks noGrp="1"/>
          </p:cNvSpPr>
          <p:nvPr>
            <p:ph idx="1"/>
          </p:nvPr>
        </p:nvSpPr>
        <p:spPr>
          <a:xfrm>
            <a:off x="990600" y="1447800"/>
            <a:ext cx="7162800" cy="4191000"/>
          </a:xfrm>
        </p:spPr>
        <p:txBody>
          <a:bodyPr/>
          <a:lstStyle/>
          <a:p>
            <a:pPr lvl="0">
              <a:buClrTx/>
              <a:buFont typeface="+mj-lt"/>
              <a:buAutoNum type="arabicPeriod" startAt="4"/>
            </a:pPr>
            <a:r>
              <a:rPr lang="en-US" b="1" dirty="0">
                <a:solidFill>
                  <a:srgbClr val="C00000"/>
                </a:solidFill>
              </a:rPr>
              <a:t>Cooking at Home. Do the following</a:t>
            </a:r>
            <a:r>
              <a:rPr lang="en-US" b="1" dirty="0" smtClean="0">
                <a:solidFill>
                  <a:srgbClr val="C00000"/>
                </a:solidFill>
              </a:rPr>
              <a:t>:</a:t>
            </a:r>
            <a:endParaRPr lang="en-US" dirty="0">
              <a:solidFill>
                <a:srgbClr val="C00000"/>
              </a:solidFill>
            </a:endParaRPr>
          </a:p>
          <a:p>
            <a:pPr marL="800100" lvl="1" indent="-342900">
              <a:buClrTx/>
              <a:buFont typeface="+mj-lt"/>
              <a:buAutoNum type="alphaLcPeriod" startAt="4"/>
            </a:pPr>
            <a:r>
              <a:rPr lang="en-US" sz="1300" dirty="0" smtClean="0">
                <a:solidFill>
                  <a:srgbClr val="C00000"/>
                </a:solidFill>
              </a:rPr>
              <a:t>Using at least five of the 10 cooking methods from requirement 3, prepare and serve yourself and at least one adult (parent, family member, guardian, or other responsible adult) one breakfast, one lunch, one dinner, and one dessert from the meals you planned. </a:t>
            </a:r>
          </a:p>
          <a:p>
            <a:pPr marL="800100" lvl="1" indent="-342900">
              <a:buClrTx/>
              <a:buFont typeface="+mj-lt"/>
              <a:buAutoNum type="alphaLcPeriod" startAt="4"/>
            </a:pPr>
            <a:r>
              <a:rPr lang="en-US" sz="1300" dirty="0" smtClean="0">
                <a:solidFill>
                  <a:srgbClr val="C00000"/>
                </a:solidFill>
              </a:rPr>
              <a:t>Time </a:t>
            </a:r>
            <a:r>
              <a:rPr lang="en-US" sz="1300" dirty="0">
                <a:solidFill>
                  <a:srgbClr val="C00000"/>
                </a:solidFill>
              </a:rPr>
              <a:t>your cooking to have each meal ready to serve at the proper time. Have an adult verify the preparation of the meal to your counselor.</a:t>
            </a:r>
          </a:p>
          <a:p>
            <a:pPr marL="800100" lvl="1" indent="-342900">
              <a:buClrTx/>
              <a:buFont typeface="+mj-lt"/>
              <a:buAutoNum type="alphaLcPeriod" startAt="4"/>
            </a:pPr>
            <a:r>
              <a:rPr lang="en-US" sz="1300" dirty="0">
                <a:solidFill>
                  <a:srgbClr val="C00000"/>
                </a:solidFill>
              </a:rPr>
              <a:t>After each meal, ask a person you served to evaluate the meal on presentation and taste, then evaluate your own meal. Discuss what you learned with your counselor, including any adjustments that could have improved or enhanced your meals. Tell how better planning and preparation help ensure a successful meal.</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037029139"/>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7086600" cy="762000"/>
          </a:xfrm>
        </p:spPr>
        <p:txBody>
          <a:bodyPr/>
          <a:lstStyle/>
          <a:p>
            <a:r>
              <a:rPr lang="en-US" sz="2800" b="1" dirty="0" smtClean="0">
                <a:solidFill>
                  <a:srgbClr val="C00000"/>
                </a:solidFill>
              </a:rPr>
              <a:t>Verification of Methods and Meals</a:t>
            </a:r>
            <a:endParaRPr lang="en-US" sz="2800" b="1" dirty="0">
              <a:solidFill>
                <a:srgbClr val="C00000"/>
              </a:solidFill>
            </a:endParaRPr>
          </a:p>
        </p:txBody>
      </p:sp>
      <p:sp>
        <p:nvSpPr>
          <p:cNvPr id="3" name="Content Placeholder 2"/>
          <p:cNvSpPr>
            <a:spLocks noGrp="1"/>
          </p:cNvSpPr>
          <p:nvPr>
            <p:ph idx="1"/>
          </p:nvPr>
        </p:nvSpPr>
        <p:spPr>
          <a:xfrm>
            <a:off x="914400" y="1752600"/>
            <a:ext cx="7315200" cy="3886200"/>
          </a:xfrm>
        </p:spPr>
        <p:txBody>
          <a:bodyPr/>
          <a:lstStyle/>
          <a:p>
            <a:pPr marL="0" indent="0">
              <a:buNone/>
            </a:pPr>
            <a:r>
              <a:rPr lang="en-US" sz="1200" dirty="0"/>
              <a:t>Using at least five of the 10 cooking methods from requirement 3, prepare and serve yourself and at least one </a:t>
            </a:r>
            <a:r>
              <a:rPr lang="en-US" sz="1200" dirty="0" smtClean="0"/>
              <a:t>adult (</a:t>
            </a:r>
            <a:r>
              <a:rPr lang="en-US" sz="1200" dirty="0"/>
              <a:t>parent, family member, guardian, or other responsible adult) one breakfast, one lunch, one dinner, and one </a:t>
            </a:r>
            <a:r>
              <a:rPr lang="en-US" sz="1200" dirty="0" smtClean="0"/>
              <a:t>dessert from </a:t>
            </a:r>
            <a:r>
              <a:rPr lang="en-US" sz="1200" dirty="0"/>
              <a:t>the meals you planned</a:t>
            </a:r>
            <a:r>
              <a:rPr lang="en-US" sz="1200" dirty="0" smtClean="0"/>
              <a:t>. Cooking </a:t>
            </a:r>
            <a:r>
              <a:rPr lang="en-US" sz="1200" dirty="0"/>
              <a:t>methods used</a:t>
            </a:r>
            <a:r>
              <a:rPr lang="en-US" sz="1200" dirty="0" smtClean="0"/>
              <a:t>:</a:t>
            </a:r>
          </a:p>
          <a:p>
            <a:pPr marL="0" indent="0">
              <a:buNone/>
            </a:pPr>
            <a:r>
              <a:rPr lang="en-US" sz="1200" dirty="0" smtClean="0"/>
              <a:t> </a:t>
            </a:r>
            <a:r>
              <a:rPr lang="en-US" sz="1200" dirty="0"/>
              <a:t>Baking </a:t>
            </a:r>
            <a:r>
              <a:rPr lang="en-US" sz="1200" dirty="0" smtClean="0"/>
              <a:t>	    Simmering           </a:t>
            </a:r>
            <a:r>
              <a:rPr lang="en-US" sz="1200" dirty="0"/>
              <a:t>Boiling </a:t>
            </a:r>
            <a:r>
              <a:rPr lang="en-US" sz="1200" dirty="0" smtClean="0"/>
              <a:t>	 </a:t>
            </a:r>
            <a:r>
              <a:rPr lang="en-US" sz="1200" dirty="0"/>
              <a:t>Broiling </a:t>
            </a:r>
            <a:r>
              <a:rPr lang="en-US" sz="1200" dirty="0" smtClean="0"/>
              <a:t>		 </a:t>
            </a:r>
            <a:r>
              <a:rPr lang="en-US" sz="1200" dirty="0"/>
              <a:t>Pan frying </a:t>
            </a:r>
          </a:p>
          <a:p>
            <a:pPr marL="0" indent="0">
              <a:buNone/>
            </a:pPr>
            <a:r>
              <a:rPr lang="en-US" sz="1200" dirty="0"/>
              <a:t> Steaming </a:t>
            </a:r>
            <a:r>
              <a:rPr lang="en-US" sz="1200" dirty="0" smtClean="0"/>
              <a:t>	    </a:t>
            </a:r>
            <a:r>
              <a:rPr lang="en-US" sz="1200" dirty="0"/>
              <a:t>Microwaving </a:t>
            </a:r>
            <a:r>
              <a:rPr lang="en-US" sz="1200" dirty="0" smtClean="0"/>
              <a:t>      </a:t>
            </a:r>
            <a:r>
              <a:rPr lang="en-US" sz="1200" dirty="0"/>
              <a:t>Grilling </a:t>
            </a:r>
            <a:r>
              <a:rPr lang="en-US" sz="1200" dirty="0" smtClean="0"/>
              <a:t>	 </a:t>
            </a:r>
            <a:r>
              <a:rPr lang="en-US" sz="1200" dirty="0"/>
              <a:t>Foil Cooking </a:t>
            </a:r>
            <a:r>
              <a:rPr lang="en-US" sz="1200" dirty="0" smtClean="0"/>
              <a:t>	 </a:t>
            </a:r>
            <a:r>
              <a:rPr lang="en-US" sz="1200" dirty="0"/>
              <a:t>Dutch </a:t>
            </a:r>
            <a:r>
              <a:rPr lang="en-US" sz="1200" dirty="0" smtClean="0"/>
              <a:t>oven</a:t>
            </a:r>
          </a:p>
          <a:p>
            <a:pPr marL="0" indent="0">
              <a:buNone/>
            </a:pPr>
            <a:endParaRPr lang="en-US" sz="1200" dirty="0" smtClean="0"/>
          </a:p>
          <a:p>
            <a:pPr marL="0" indent="0">
              <a:buNone/>
            </a:pPr>
            <a:r>
              <a:rPr lang="en-US" sz="1200" dirty="0"/>
              <a:t>Time your cooking to have each meal ready to serve at the proper time. Have an adult verify the preparation of </a:t>
            </a:r>
            <a:r>
              <a:rPr lang="en-US" sz="1200" dirty="0" smtClean="0"/>
              <a:t>the meal </a:t>
            </a:r>
            <a:r>
              <a:rPr lang="en-US" sz="1200" dirty="0"/>
              <a:t>to your counselor.</a:t>
            </a:r>
          </a:p>
          <a:p>
            <a:pPr marL="0" indent="0">
              <a:buNone/>
            </a:pPr>
            <a:endParaRPr lang="en-US" sz="1200" dirty="0" smtClean="0"/>
          </a:p>
          <a:p>
            <a:pPr marL="0" indent="0">
              <a:buNone/>
            </a:pPr>
            <a:r>
              <a:rPr lang="en-US" sz="1200" dirty="0" smtClean="0"/>
              <a:t>Breakfast </a:t>
            </a:r>
            <a:r>
              <a:rPr lang="en-US" sz="1200" dirty="0"/>
              <a:t>No. ______ </a:t>
            </a:r>
            <a:r>
              <a:rPr lang="en-US" sz="1200" dirty="0" smtClean="0"/>
              <a:t>Date</a:t>
            </a:r>
            <a:r>
              <a:rPr lang="en-US" sz="1200" dirty="0"/>
              <a:t>: </a:t>
            </a:r>
            <a:r>
              <a:rPr lang="en-US" sz="1200" dirty="0" smtClean="0"/>
              <a:t>__________________ </a:t>
            </a:r>
            <a:r>
              <a:rPr lang="en-US" sz="1200" dirty="0"/>
              <a:t>Adult’s verification: </a:t>
            </a:r>
            <a:r>
              <a:rPr lang="en-US" sz="1200" dirty="0" smtClean="0"/>
              <a:t>______________________________</a:t>
            </a:r>
            <a:endParaRPr lang="en-US" sz="1200" dirty="0"/>
          </a:p>
          <a:p>
            <a:pPr marL="0" indent="0">
              <a:buNone/>
            </a:pPr>
            <a:endParaRPr lang="en-US" sz="1200" dirty="0" smtClean="0"/>
          </a:p>
          <a:p>
            <a:pPr marL="0" indent="0">
              <a:buNone/>
            </a:pPr>
            <a:r>
              <a:rPr lang="en-US" sz="1200" dirty="0" smtClean="0"/>
              <a:t>Lunch </a:t>
            </a:r>
            <a:r>
              <a:rPr lang="en-US" sz="1200" dirty="0"/>
              <a:t>No. _________ Date: </a:t>
            </a:r>
            <a:r>
              <a:rPr lang="en-US" sz="1200" dirty="0" smtClean="0"/>
              <a:t>__________________ </a:t>
            </a:r>
            <a:r>
              <a:rPr lang="en-US" sz="1200" dirty="0"/>
              <a:t>Adult’s verification: </a:t>
            </a:r>
            <a:r>
              <a:rPr lang="en-US" sz="1200" dirty="0" smtClean="0"/>
              <a:t>______________________________</a:t>
            </a:r>
            <a:endParaRPr lang="en-US" sz="1200" dirty="0"/>
          </a:p>
          <a:p>
            <a:pPr marL="0" indent="0">
              <a:buNone/>
            </a:pPr>
            <a:endParaRPr lang="en-US" sz="1200" dirty="0" smtClean="0"/>
          </a:p>
          <a:p>
            <a:pPr marL="0" indent="0">
              <a:buNone/>
            </a:pPr>
            <a:r>
              <a:rPr lang="en-US" sz="1200" dirty="0" smtClean="0"/>
              <a:t>Dinner No.  ________ </a:t>
            </a:r>
            <a:r>
              <a:rPr lang="en-US" sz="1200" dirty="0"/>
              <a:t>Date: </a:t>
            </a:r>
            <a:r>
              <a:rPr lang="en-US" sz="1200" dirty="0" smtClean="0"/>
              <a:t>__________________ </a:t>
            </a:r>
            <a:r>
              <a:rPr lang="en-US" sz="1200" dirty="0"/>
              <a:t>Adult’s verification: </a:t>
            </a:r>
            <a:r>
              <a:rPr lang="en-US" sz="1200" dirty="0" smtClean="0"/>
              <a:t>______________________________</a:t>
            </a:r>
            <a:endParaRPr lang="en-US" sz="1200" dirty="0"/>
          </a:p>
          <a:p>
            <a:pPr marL="0" indent="0">
              <a:buNone/>
            </a:pPr>
            <a:endParaRPr lang="en-US" sz="1200" dirty="0" smtClean="0"/>
          </a:p>
          <a:p>
            <a:pPr marL="0" indent="0">
              <a:buNone/>
            </a:pPr>
            <a:r>
              <a:rPr lang="en-US" sz="1200" dirty="0" smtClean="0"/>
              <a:t>Dessert  </a:t>
            </a:r>
            <a:r>
              <a:rPr lang="en-US" sz="1200" dirty="0"/>
              <a:t>___________ Date: </a:t>
            </a:r>
            <a:r>
              <a:rPr lang="en-US" sz="1200" dirty="0" smtClean="0"/>
              <a:t>__________________ </a:t>
            </a:r>
            <a:r>
              <a:rPr lang="en-US" sz="1200" dirty="0"/>
              <a:t>Adult’s verification: </a:t>
            </a:r>
            <a:r>
              <a:rPr lang="en-US" sz="1200" dirty="0" smtClean="0"/>
              <a:t>______________________________</a:t>
            </a:r>
            <a:endParaRPr lang="en-US" sz="1200" dirty="0"/>
          </a:p>
        </p:txBody>
      </p:sp>
    </p:spTree>
    <p:extLst>
      <p:ext uri="{BB962C8B-B14F-4D97-AF65-F5344CB8AC3E}">
        <p14:creationId xmlns:p14="http://schemas.microsoft.com/office/powerpoint/2010/main" val="2334308025"/>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778" y="914400"/>
            <a:ext cx="7080422" cy="762000"/>
          </a:xfrm>
        </p:spPr>
        <p:txBody>
          <a:bodyPr/>
          <a:lstStyle/>
          <a:p>
            <a:r>
              <a:rPr lang="en-US" sz="2800" b="1" dirty="0" smtClean="0">
                <a:solidFill>
                  <a:srgbClr val="C00000"/>
                </a:solidFill>
              </a:rPr>
              <a:t>Home Cooking Evaluation Template</a:t>
            </a:r>
            <a:endParaRPr lang="en-US" sz="2800" b="1" dirty="0">
              <a:solidFill>
                <a:srgbClr val="C00000"/>
              </a:solidFill>
            </a:endParaRPr>
          </a:p>
        </p:txBody>
      </p:sp>
      <p:graphicFrame>
        <p:nvGraphicFramePr>
          <p:cNvPr id="4" name="Content Placeholder 3"/>
          <p:cNvGraphicFramePr>
            <a:graphicFrameLocks noGrp="1"/>
          </p:cNvGraphicFramePr>
          <p:nvPr>
            <p:ph idx="1"/>
          </p:nvPr>
        </p:nvGraphicFramePr>
        <p:xfrm>
          <a:off x="914400" y="1752600"/>
          <a:ext cx="7315200" cy="2966720"/>
        </p:xfrm>
        <a:graphic>
          <a:graphicData uri="http://schemas.openxmlformats.org/drawingml/2006/table">
            <a:tbl>
              <a:tblPr firstRow="1" bandRow="1">
                <a:tableStyleId>{21E4AEA4-8DFA-4A89-87EB-49C32662AFE0}</a:tableStyleId>
              </a:tblPr>
              <a:tblGrid>
                <a:gridCol w="914400"/>
                <a:gridCol w="1600200"/>
                <a:gridCol w="1600200"/>
                <a:gridCol w="1600200"/>
                <a:gridCol w="1600200"/>
              </a:tblGrid>
              <a:tr h="370840">
                <a:tc>
                  <a:txBody>
                    <a:bodyPr/>
                    <a:lstStyle/>
                    <a:p>
                      <a:pPr algn="ctr"/>
                      <a:r>
                        <a:rPr lang="en-US" sz="1200" dirty="0" smtClean="0"/>
                        <a:t>Meal </a:t>
                      </a:r>
                      <a:endParaRPr lang="en-US" sz="1200" dirty="0"/>
                    </a:p>
                  </a:txBody>
                  <a:tcPr anchor="b"/>
                </a:tc>
                <a:tc gridSpan="2">
                  <a:txBody>
                    <a:bodyPr/>
                    <a:lstStyle/>
                    <a:p>
                      <a:pPr algn="ctr"/>
                      <a:r>
                        <a:rPr lang="en-US" sz="1200" dirty="0" smtClean="0"/>
                        <a:t>Evaluation by those served</a:t>
                      </a:r>
                      <a:endParaRPr lang="en-US" sz="1200" dirty="0"/>
                    </a:p>
                  </a:txBody>
                  <a:tcPr anchor="b"/>
                </a:tc>
                <a:tc hMerge="1">
                  <a:txBody>
                    <a:bodyPr/>
                    <a:lstStyle/>
                    <a:p>
                      <a:endParaRPr lang="en-US" dirty="0"/>
                    </a:p>
                  </a:txBody>
                  <a:tcPr/>
                </a:tc>
                <a:tc gridSpan="2">
                  <a:txBody>
                    <a:bodyPr/>
                    <a:lstStyle/>
                    <a:p>
                      <a:pPr algn="ctr"/>
                      <a:r>
                        <a:rPr lang="en-US" sz="1200" dirty="0" smtClean="0"/>
                        <a:t>Self Evaluation</a:t>
                      </a:r>
                      <a:endParaRPr lang="en-US" sz="1200" dirty="0"/>
                    </a:p>
                  </a:txBody>
                  <a:tcPr anchor="b"/>
                </a:tc>
                <a:tc hMerge="1">
                  <a:txBody>
                    <a:bodyPr/>
                    <a:lstStyle/>
                    <a:p>
                      <a:endParaRPr lang="en-US" dirty="0"/>
                    </a:p>
                  </a:txBody>
                  <a:tcPr/>
                </a:tc>
              </a:tr>
              <a:tr h="370840">
                <a:tc rowSpan="2">
                  <a:txBody>
                    <a:bodyPr/>
                    <a:lstStyle/>
                    <a:p>
                      <a:pPr algn="ctr"/>
                      <a:r>
                        <a:rPr lang="en-US" sz="1600" dirty="0" smtClean="0"/>
                        <a:t>Meal 1</a:t>
                      </a:r>
                      <a:endParaRPr lang="en-US" sz="1600" b="1" dirty="0"/>
                    </a:p>
                  </a:txBody>
                  <a:tcPr vert="vert270" anchor="ctr"/>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r>
              <a:tr h="2225040">
                <a:tc vMerge="1">
                  <a:txBody>
                    <a:bodyPr/>
                    <a:lstStyle/>
                    <a:p>
                      <a:endParaRPr lang="en-US"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5" name="TextBox 4"/>
          <p:cNvSpPr txBox="1"/>
          <p:nvPr/>
        </p:nvSpPr>
        <p:spPr>
          <a:xfrm>
            <a:off x="996778" y="4953000"/>
            <a:ext cx="7080422" cy="584775"/>
          </a:xfrm>
          <a:prstGeom prst="rect">
            <a:avLst/>
          </a:prstGeom>
          <a:noFill/>
        </p:spPr>
        <p:txBody>
          <a:bodyPr wrap="square" rtlCol="0">
            <a:spAutoFit/>
          </a:bodyPr>
          <a:lstStyle/>
          <a:p>
            <a:r>
              <a:rPr lang="en-US" sz="1600" u="none" dirty="0">
                <a:latin typeface="+mn-lt"/>
              </a:rPr>
              <a:t>After each meal, have those you served evaluate the meal </a:t>
            </a:r>
            <a:r>
              <a:rPr lang="en-US" sz="1600" u="none" dirty="0" smtClean="0">
                <a:latin typeface="+mn-lt"/>
              </a:rPr>
              <a:t>on presentation </a:t>
            </a:r>
            <a:r>
              <a:rPr lang="en-US" sz="1600" u="none" dirty="0">
                <a:latin typeface="+mn-lt"/>
              </a:rPr>
              <a:t>and taste, and then evaluate your </a:t>
            </a:r>
            <a:r>
              <a:rPr lang="en-US" sz="1600" u="none" dirty="0" smtClean="0">
                <a:latin typeface="+mn-lt"/>
              </a:rPr>
              <a:t>own meal</a:t>
            </a:r>
            <a:r>
              <a:rPr lang="en-US" sz="1600" u="none" dirty="0">
                <a:latin typeface="+mn-lt"/>
              </a:rPr>
              <a:t>.</a:t>
            </a:r>
            <a:endParaRPr lang="en-US" sz="1600" dirty="0">
              <a:latin typeface="+mn-lt"/>
            </a:endParaRPr>
          </a:p>
        </p:txBody>
      </p:sp>
    </p:spTree>
    <p:extLst>
      <p:ext uri="{BB962C8B-B14F-4D97-AF65-F5344CB8AC3E}">
        <p14:creationId xmlns:p14="http://schemas.microsoft.com/office/powerpoint/2010/main" val="1655649950"/>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solidFill>
                  <a:srgbClr val="C00000"/>
                </a:solidFill>
              </a:rPr>
              <a:t>Camp </a:t>
            </a:r>
            <a:r>
              <a:rPr lang="en-US" b="1" dirty="0">
                <a:solidFill>
                  <a:srgbClr val="C00000"/>
                </a:solidFill>
              </a:rPr>
              <a:t>Cooking</a:t>
            </a:r>
            <a:r>
              <a:rPr lang="en-US" dirty="0">
                <a:solidFill>
                  <a:srgbClr val="C00000"/>
                </a:solidFill>
              </a:rPr>
              <a:t>. Do the following: </a:t>
            </a:r>
          </a:p>
          <a:p>
            <a:pPr marL="800100" lvl="1" indent="-342900">
              <a:buClrTx/>
              <a:buFont typeface="+mj-lt"/>
              <a:buAutoNum type="alphaLcPeriod"/>
            </a:pPr>
            <a:r>
              <a:rPr lang="en-US" sz="1300" dirty="0">
                <a:solidFill>
                  <a:srgbClr val="C00000"/>
                </a:solidFill>
              </a:rPr>
              <a:t>Using the MyPlate food guide or the current USDA nutrition model, plan a menu that includes four meals, one snack, and one dessert for your patrol (or a similar size group of up to eight youth, including you) on a camping trip. These four meals must include two breakfasts, one lunch, and one dinner. Additionally, you must plan one snack and one dessert. Your menus should include enough food for each person, keeping in mind any special needs (such as food allergies) and how you keep your foods safe and free from cross-contamination. List the equipment and utensils needed to prepare and serve these meals.</a:t>
            </a:r>
          </a:p>
          <a:p>
            <a:pPr marL="800100" lvl="1" indent="-342900">
              <a:buClrTx/>
              <a:buFont typeface="+mj-lt"/>
              <a:buAutoNum type="alphaLcPeriod"/>
            </a:pPr>
            <a:r>
              <a:rPr lang="en-US" sz="1300" dirty="0">
                <a:solidFill>
                  <a:srgbClr val="C00000"/>
                </a:solidFill>
              </a:rPr>
              <a:t>Find or create recipes for the four meals, the snack, and the dessert you have planned. Adjust menu items in the recipes for the number to be served. Create a shopping list and budget to determine the per-person cost.</a:t>
            </a:r>
          </a:p>
          <a:p>
            <a:pPr marL="800100" lvl="1" indent="-342900">
              <a:buClrTx/>
              <a:buFont typeface="+mj-lt"/>
              <a:buAutoNum type="alphaLcPeriod"/>
            </a:pPr>
            <a:r>
              <a:rPr lang="en-US" sz="1300" dirty="0" smtClean="0"/>
              <a:t>Share </a:t>
            </a:r>
            <a:r>
              <a:rPr lang="en-US" sz="1300" dirty="0"/>
              <a:t>and discuss your meal plan and shopping list with your counselor.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54485158"/>
      </p:ext>
    </p:extLst>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smtClean="0">
                <a:solidFill>
                  <a:srgbClr val="C00000"/>
                </a:solidFill>
              </a:rPr>
              <a:t>Camp Menu Planning Template</a:t>
            </a:r>
            <a:endParaRPr lang="en-US" sz="2800" b="1" dirty="0">
              <a:solidFill>
                <a:srgbClr val="C00000"/>
              </a:solidFill>
            </a:endParaRPr>
          </a:p>
        </p:txBody>
      </p:sp>
      <p:graphicFrame>
        <p:nvGraphicFramePr>
          <p:cNvPr id="5" name="Content Placeholder 4"/>
          <p:cNvGraphicFramePr>
            <a:graphicFrameLocks noGrp="1"/>
          </p:cNvGraphicFramePr>
          <p:nvPr>
            <p:ph idx="1"/>
          </p:nvPr>
        </p:nvGraphicFramePr>
        <p:xfrm>
          <a:off x="914398" y="1752600"/>
          <a:ext cx="7315203" cy="3708400"/>
        </p:xfrm>
        <a:graphic>
          <a:graphicData uri="http://schemas.openxmlformats.org/drawingml/2006/table">
            <a:tbl>
              <a:tblPr firstRow="1" bandRow="1">
                <a:tableStyleId>{21E4AEA4-8DFA-4A89-87EB-49C32662AFE0}</a:tableStyleId>
              </a:tblPr>
              <a:tblGrid>
                <a:gridCol w="762002"/>
                <a:gridCol w="1328056"/>
                <a:gridCol w="1045029"/>
                <a:gridCol w="1045029"/>
                <a:gridCol w="1045029"/>
                <a:gridCol w="1045029"/>
                <a:gridCol w="1045029"/>
              </a:tblGrid>
              <a:tr h="370840">
                <a:tc>
                  <a:txBody>
                    <a:bodyPr/>
                    <a:lstStyle/>
                    <a:p>
                      <a:pPr algn="ctr"/>
                      <a:r>
                        <a:rPr lang="en-US" sz="1200" dirty="0" smtClean="0"/>
                        <a:t>Day 1</a:t>
                      </a:r>
                      <a:endParaRPr lang="en-US" sz="1200" dirty="0"/>
                    </a:p>
                  </a:txBody>
                  <a:tcPr anchor="b"/>
                </a:tc>
                <a:tc>
                  <a:txBody>
                    <a:bodyPr/>
                    <a:lstStyle/>
                    <a:p>
                      <a:pPr algn="ctr"/>
                      <a:endParaRPr lang="en-US" sz="1200" dirty="0"/>
                    </a:p>
                  </a:txBody>
                  <a:tcPr anchor="b"/>
                </a:tc>
                <a:tc>
                  <a:txBody>
                    <a:bodyPr/>
                    <a:lstStyle/>
                    <a:p>
                      <a:pPr algn="ctr"/>
                      <a:r>
                        <a:rPr lang="en-US" sz="1200" dirty="0" smtClean="0"/>
                        <a:t>Menu</a:t>
                      </a:r>
                      <a:endParaRPr lang="en-US" sz="1200" dirty="0"/>
                    </a:p>
                  </a:txBody>
                  <a:tcPr anchor="b"/>
                </a:tc>
                <a:tc>
                  <a:txBody>
                    <a:bodyPr/>
                    <a:lstStyle/>
                    <a:p>
                      <a:pPr algn="ctr"/>
                      <a:r>
                        <a:rPr lang="en-US" sz="1200" dirty="0" smtClean="0"/>
                        <a:t>Quantity</a:t>
                      </a:r>
                      <a:endParaRPr lang="en-US" sz="1200" dirty="0"/>
                    </a:p>
                  </a:txBody>
                  <a:tcPr anchor="b"/>
                </a:tc>
                <a:tc>
                  <a:txBody>
                    <a:bodyPr/>
                    <a:lstStyle/>
                    <a:p>
                      <a:pPr algn="ctr"/>
                      <a:r>
                        <a:rPr lang="en-US" sz="1200" dirty="0" smtClean="0"/>
                        <a:t>Calories</a:t>
                      </a:r>
                      <a:endParaRPr lang="en-US" sz="1200" dirty="0"/>
                    </a:p>
                  </a:txBody>
                  <a:tcPr anchor="b"/>
                </a:tc>
                <a:tc>
                  <a:txBody>
                    <a:bodyPr/>
                    <a:lstStyle/>
                    <a:p>
                      <a:pPr algn="ctr"/>
                      <a:r>
                        <a:rPr lang="en-US" sz="1200" dirty="0" smtClean="0"/>
                        <a:t>Equipment</a:t>
                      </a:r>
                      <a:endParaRPr lang="en-US" sz="1200" dirty="0"/>
                    </a:p>
                  </a:txBody>
                  <a:tcPr anchor="b"/>
                </a:tc>
                <a:tc>
                  <a:txBody>
                    <a:bodyPr/>
                    <a:lstStyle/>
                    <a:p>
                      <a:pPr algn="ctr"/>
                      <a:r>
                        <a:rPr lang="en-US" sz="1200" dirty="0" smtClean="0"/>
                        <a:t>Utensils</a:t>
                      </a:r>
                      <a:endParaRPr lang="en-US" sz="1200" dirty="0"/>
                    </a:p>
                  </a:txBody>
                  <a:tcPr anchor="b"/>
                </a:tc>
              </a:tr>
              <a:tr h="370840">
                <a:tc rowSpan="9">
                  <a:txBody>
                    <a:bodyPr/>
                    <a:lstStyle/>
                    <a:p>
                      <a:pPr algn="ctr"/>
                      <a:r>
                        <a:rPr lang="en-US" sz="1600" b="1" dirty="0" smtClean="0">
                          <a:solidFill>
                            <a:schemeClr val="bg1"/>
                          </a:solidFill>
                        </a:rPr>
                        <a:t>Breakfast</a:t>
                      </a:r>
                      <a:endParaRPr lang="en-US" sz="1600" b="1" dirty="0">
                        <a:solidFill>
                          <a:schemeClr val="bg1"/>
                        </a:solidFill>
                      </a:endParaRPr>
                    </a:p>
                  </a:txBody>
                  <a:tcPr vert="vert270" anchor="ctr">
                    <a:solidFill>
                      <a:schemeClr val="accent2"/>
                    </a:solidFill>
                  </a:tcPr>
                </a:tc>
                <a:tc>
                  <a:txBody>
                    <a:bodyPr/>
                    <a:lstStyle/>
                    <a:p>
                      <a:pPr algn="ctr"/>
                      <a:r>
                        <a:rPr lang="en-US" sz="1200" b="1" dirty="0" smtClean="0"/>
                        <a:t>Fruits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Vegetables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Grain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Protein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Dairy</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TextBox 5"/>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283428197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2590800" y="1905000"/>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algn="ctr" eaLnBrk="1" hangingPunct="1">
              <a:spcBef>
                <a:spcPct val="0"/>
              </a:spcBef>
              <a:buClrTx/>
              <a:buFontTx/>
              <a:buNone/>
            </a:pPr>
            <a:r>
              <a:rPr lang="en-US" altLang="en-US" sz="6600" b="1" u="none" dirty="0">
                <a:solidFill>
                  <a:srgbClr val="B72730"/>
                </a:solidFill>
              </a:rPr>
              <a:t>Safety</a:t>
            </a:r>
            <a:endParaRPr lang="en-US" altLang="en-US" sz="8200" b="1" u="none" dirty="0">
              <a:solidFill>
                <a:schemeClr val="tx2"/>
              </a:solidFill>
            </a:endParaRPr>
          </a:p>
        </p:txBody>
      </p:sp>
      <p:sp>
        <p:nvSpPr>
          <p:cNvPr id="16387" name="Rectangle 4"/>
          <p:cNvSpPr>
            <a:spLocks noChangeArrowheads="1"/>
          </p:cNvSpPr>
          <p:nvPr/>
        </p:nvSpPr>
        <p:spPr bwMode="auto">
          <a:xfrm>
            <a:off x="2057400" y="32766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algn="ctr" eaLnBrk="1" hangingPunct="1">
              <a:spcBef>
                <a:spcPct val="0"/>
              </a:spcBef>
              <a:buClrTx/>
              <a:buFontTx/>
              <a:buNone/>
            </a:pPr>
            <a:endParaRPr lang="en-US" altLang="en-US" sz="6400" u="none" dirty="0">
              <a:solidFill>
                <a:schemeClr val="tx2"/>
              </a:solidFill>
            </a:endParaRPr>
          </a:p>
        </p:txBody>
      </p:sp>
    </p:spTree>
  </p:cSld>
  <p:clrMapOvr>
    <a:masterClrMapping/>
  </p:clrMapOvr>
  <p:transition spd="slow">
    <p:sndAc>
      <p:stSnd>
        <p:snd r:embed="rId3" name="chimes.wav"/>
      </p:stSnd>
    </p:sndAc>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Camp Shopping List Template</a:t>
            </a:r>
            <a:endParaRPr lang="en-US" sz="2800" b="1" dirty="0">
              <a:solidFill>
                <a:srgbClr val="C00000"/>
              </a:solidFill>
            </a:endParaRPr>
          </a:p>
        </p:txBody>
      </p:sp>
      <p:graphicFrame>
        <p:nvGraphicFramePr>
          <p:cNvPr id="4" name="Content Placeholder 3"/>
          <p:cNvGraphicFramePr>
            <a:graphicFrameLocks noGrp="1"/>
          </p:cNvGraphicFramePr>
          <p:nvPr>
            <p:ph idx="1"/>
          </p:nvPr>
        </p:nvGraphicFramePr>
        <p:xfrm>
          <a:off x="914400" y="1752600"/>
          <a:ext cx="7315200" cy="3708400"/>
        </p:xfrm>
        <a:graphic>
          <a:graphicData uri="http://schemas.openxmlformats.org/drawingml/2006/table">
            <a:tbl>
              <a:tblPr firstRow="1" bandRow="1">
                <a:tableStyleId>{21E4AEA4-8DFA-4A89-87EB-49C32662AFE0}</a:tableStyleId>
              </a:tblPr>
              <a:tblGrid>
                <a:gridCol w="548640"/>
                <a:gridCol w="1432560"/>
                <a:gridCol w="2971800"/>
                <a:gridCol w="1295400"/>
                <a:gridCol w="1066800"/>
              </a:tblGrid>
              <a:tr h="370840">
                <a:tc rowSpan="9">
                  <a:txBody>
                    <a:bodyPr/>
                    <a:lstStyle/>
                    <a:p>
                      <a:pPr algn="ctr"/>
                      <a:r>
                        <a:rPr lang="en-US" dirty="0" smtClean="0"/>
                        <a:t>Breakfast 1</a:t>
                      </a:r>
                      <a:endParaRPr lang="en-US" dirty="0"/>
                    </a:p>
                  </a:txBody>
                  <a:tcPr vert="vert270" anchor="ctr"/>
                </a:tc>
                <a:tc>
                  <a:txBody>
                    <a:bodyPr/>
                    <a:lstStyle/>
                    <a:p>
                      <a:pPr algn="ctr"/>
                      <a:r>
                        <a:rPr lang="en-US" sz="1600" dirty="0" smtClean="0"/>
                        <a:t>Menu Item</a:t>
                      </a:r>
                      <a:endParaRPr lang="en-US" sz="1600" dirty="0"/>
                    </a:p>
                  </a:txBody>
                  <a:tcPr anchor="ctr"/>
                </a:tc>
                <a:tc>
                  <a:txBody>
                    <a:bodyPr/>
                    <a:lstStyle/>
                    <a:p>
                      <a:pPr algn="ctr"/>
                      <a:r>
                        <a:rPr lang="en-US" sz="1600" dirty="0" smtClean="0"/>
                        <a:t>Components to purchase</a:t>
                      </a:r>
                      <a:endParaRPr lang="en-US" sz="1600" dirty="0"/>
                    </a:p>
                  </a:txBody>
                  <a:tcPr anchor="ctr"/>
                </a:tc>
                <a:tc>
                  <a:txBody>
                    <a:bodyPr/>
                    <a:lstStyle/>
                    <a:p>
                      <a:pPr algn="ctr"/>
                      <a:r>
                        <a:rPr lang="en-US" sz="1600" dirty="0" smtClean="0"/>
                        <a:t>Quantity</a:t>
                      </a:r>
                      <a:endParaRPr lang="en-US" sz="1600" dirty="0"/>
                    </a:p>
                  </a:txBody>
                  <a:tcPr anchor="ctr"/>
                </a:tc>
                <a:tc>
                  <a:txBody>
                    <a:bodyPr/>
                    <a:lstStyle/>
                    <a:p>
                      <a:pPr algn="ctr"/>
                      <a:r>
                        <a:rPr lang="en-US" sz="1600" dirty="0" smtClean="0"/>
                        <a:t>Cost</a:t>
                      </a:r>
                      <a:endParaRPr lang="en-US" sz="1600" dirty="0"/>
                    </a:p>
                  </a:txBody>
                  <a:tcPr anchor="ct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gridSpan="4">
                  <a:txBody>
                    <a:bodyPr/>
                    <a:lstStyle/>
                    <a:p>
                      <a:pPr algn="r"/>
                      <a:r>
                        <a:rPr lang="en-US" b="1" dirty="0" smtClean="0"/>
                        <a:t>Breakfast 1 Total Cost</a:t>
                      </a:r>
                      <a:endParaRPr lang="en-US" b="1"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3396551845"/>
      </p:ext>
    </p:extLst>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41910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4"/>
            </a:pPr>
            <a:r>
              <a:rPr lang="en-US" sz="1300" dirty="0" smtClean="0"/>
              <a:t>In </a:t>
            </a:r>
            <a:r>
              <a:rPr lang="en-US" sz="1300" dirty="0"/>
              <a:t>the outdoors, using your menu plans and recipes for this requirement, cook two of the four meals you planned using </a:t>
            </a:r>
            <a:r>
              <a:rPr lang="en-US" sz="1300" dirty="0" smtClean="0"/>
              <a:t>either a </a:t>
            </a:r>
            <a:r>
              <a:rPr lang="en-US" sz="1300" dirty="0"/>
              <a:t>camp stove OR backpacking stove. Use a skillet OR a Dutch oven over campfire coals for the third meal, and cook the </a:t>
            </a:r>
            <a:r>
              <a:rPr lang="en-US" sz="1300" dirty="0" smtClean="0"/>
              <a:t>fourth meal </a:t>
            </a:r>
            <a:r>
              <a:rPr lang="en-US" sz="1300" dirty="0"/>
              <a:t>in a foil pack OR on a skewer. Serve all of these meals to your patrol or a group of youth</a:t>
            </a:r>
            <a:r>
              <a:rPr lang="en-US" sz="1300" dirty="0" smtClean="0"/>
              <a:t>.</a:t>
            </a:r>
          </a:p>
          <a:p>
            <a:pPr marL="800100" lvl="1" indent="-342900">
              <a:buClrTx/>
              <a:buFont typeface="+mj-lt"/>
              <a:buAutoNum type="alphaLcPeriod" startAt="4"/>
            </a:pPr>
            <a:r>
              <a:rPr lang="en-US" sz="1300" dirty="0" smtClean="0"/>
              <a:t>In </a:t>
            </a:r>
            <a:r>
              <a:rPr lang="en-US" sz="1300" dirty="0"/>
              <a:t>the outdoors, using your menu plans and recipes for this requirement, prepare one snack and one dessert. Serve both of these to your patrol or a group of youth</a:t>
            </a:r>
            <a:r>
              <a:rPr lang="en-US" sz="1300" dirty="0" smtClean="0"/>
              <a:t>.</a:t>
            </a:r>
            <a:endParaRPr lang="en-US" sz="1300" dirty="0"/>
          </a:p>
          <a:p>
            <a:pPr marL="800100" lvl="1" indent="-342900">
              <a:buClrTx/>
              <a:buFont typeface="+mj-lt"/>
              <a:buAutoNum type="alphaLcPeriod" startAt="4"/>
            </a:pPr>
            <a:r>
              <a:rPr lang="en-US" sz="1300" dirty="0" smtClean="0"/>
              <a:t>After </a:t>
            </a:r>
            <a:r>
              <a:rPr lang="en-US" sz="1300" dirty="0"/>
              <a:t>each meal, have those you served evaluate the meal on presentation and taste, and then evaluate your own meal. Discuss what you learned with your counselor, including any adjustments that could have improved or enhanced your meals. Tell how planning and preparation help ensure successful outdoor cooking. </a:t>
            </a:r>
            <a:endParaRPr lang="en-US" sz="1300" dirty="0" smtClean="0"/>
          </a:p>
          <a:p>
            <a:pPr marL="457200" lvl="1" indent="0">
              <a:buClrTx/>
              <a:buNone/>
            </a:pPr>
            <a:endParaRPr lang="en-US" sz="1300" dirty="0"/>
          </a:p>
          <a:p>
            <a:pPr marL="457200" lvl="1" indent="0">
              <a:buClrTx/>
              <a:buNone/>
            </a:pP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3665378387"/>
      </p:ext>
    </p:extLst>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Verification of Methods and Meals</a:t>
            </a:r>
            <a:endParaRPr lang="en-US" sz="2800" dirty="0"/>
          </a:p>
        </p:txBody>
      </p:sp>
      <p:sp>
        <p:nvSpPr>
          <p:cNvPr id="3" name="Content Placeholder 2"/>
          <p:cNvSpPr>
            <a:spLocks noGrp="1"/>
          </p:cNvSpPr>
          <p:nvPr>
            <p:ph idx="1"/>
          </p:nvPr>
        </p:nvSpPr>
        <p:spPr>
          <a:xfrm>
            <a:off x="914400" y="1752600"/>
            <a:ext cx="7315200" cy="3886200"/>
          </a:xfrm>
        </p:spPr>
        <p:txBody>
          <a:bodyPr/>
          <a:lstStyle/>
          <a:p>
            <a:pPr marL="0" indent="0">
              <a:buNone/>
            </a:pPr>
            <a:r>
              <a:rPr lang="en-US" sz="1200" dirty="0"/>
              <a:t>In the outdoors, using your menu plans for this requirement, cook two of the five meals you planned using either </a:t>
            </a:r>
            <a:r>
              <a:rPr lang="en-US" sz="1200" dirty="0" smtClean="0"/>
              <a:t>a lightweight </a:t>
            </a:r>
            <a:r>
              <a:rPr lang="en-US" sz="1200" dirty="0"/>
              <a:t>stove or a low-impact fire. Use a different cooking method from requirement 3 for each meal. You </a:t>
            </a:r>
            <a:r>
              <a:rPr lang="en-US" sz="1200" dirty="0" smtClean="0"/>
              <a:t>must also </a:t>
            </a:r>
            <a:r>
              <a:rPr lang="en-US" sz="1200" dirty="0"/>
              <a:t>cook a third meal using either a Dutch oven OR a foil pack OR kabobs. Serve all of these meals to your </a:t>
            </a:r>
            <a:r>
              <a:rPr lang="en-US" sz="1200" dirty="0" smtClean="0"/>
              <a:t>patrol or </a:t>
            </a:r>
            <a:r>
              <a:rPr lang="en-US" sz="1200" dirty="0"/>
              <a:t>a group of youth</a:t>
            </a:r>
            <a:r>
              <a:rPr lang="en-US" sz="1200" dirty="0" smtClean="0"/>
              <a:t>.</a:t>
            </a:r>
          </a:p>
          <a:p>
            <a:pPr marL="0" indent="0">
              <a:buNone/>
            </a:pPr>
            <a:endParaRPr lang="en-US" sz="1200" dirty="0" smtClean="0"/>
          </a:p>
          <a:p>
            <a:pPr marL="0" indent="0">
              <a:buNone/>
            </a:pPr>
            <a:r>
              <a:rPr lang="en-US" sz="1200" dirty="0" smtClean="0"/>
              <a:t>Meal 1_______________Heat Source: ______________Method: __________________Date: ____________</a:t>
            </a:r>
          </a:p>
          <a:p>
            <a:pPr marL="0" indent="0">
              <a:buNone/>
            </a:pPr>
            <a:endParaRPr lang="en-US" sz="1200" dirty="0" smtClean="0"/>
          </a:p>
          <a:p>
            <a:pPr marL="0" indent="0">
              <a:buNone/>
            </a:pPr>
            <a:r>
              <a:rPr lang="en-US" sz="1200" dirty="0" smtClean="0"/>
              <a:t>Meal </a:t>
            </a:r>
            <a:r>
              <a:rPr lang="en-US" sz="1200" dirty="0"/>
              <a:t>2</a:t>
            </a:r>
            <a:r>
              <a:rPr lang="en-US" sz="1200" dirty="0" smtClean="0"/>
              <a:t>_______________</a:t>
            </a:r>
            <a:r>
              <a:rPr lang="en-US" sz="1200" dirty="0"/>
              <a:t>Heat Source: ______________Method: __________________Date: ____________</a:t>
            </a:r>
          </a:p>
          <a:p>
            <a:pPr marL="0" indent="0">
              <a:buNone/>
            </a:pPr>
            <a:endParaRPr lang="en-US" sz="1200" dirty="0" smtClean="0"/>
          </a:p>
          <a:p>
            <a:pPr marL="0" indent="0">
              <a:buNone/>
            </a:pPr>
            <a:r>
              <a:rPr lang="en-US" sz="1200" dirty="0" smtClean="0"/>
              <a:t>Meal </a:t>
            </a:r>
            <a:r>
              <a:rPr lang="en-US" sz="1200" dirty="0"/>
              <a:t>3</a:t>
            </a:r>
            <a:r>
              <a:rPr lang="en-US" sz="1200" dirty="0" smtClean="0"/>
              <a:t>_______________</a:t>
            </a:r>
            <a:r>
              <a:rPr lang="en-US" sz="1200" dirty="0"/>
              <a:t>Heat Source: ______________Method: __________________Date: ____________</a:t>
            </a:r>
          </a:p>
          <a:p>
            <a:pPr marL="0" indent="0">
              <a:buNone/>
            </a:pPr>
            <a:endParaRPr lang="en-US" sz="1200" dirty="0" smtClean="0"/>
          </a:p>
          <a:p>
            <a:pPr marL="0" indent="0">
              <a:buNone/>
            </a:pPr>
            <a:r>
              <a:rPr lang="en-US" sz="1200" dirty="0" smtClean="0"/>
              <a:t>Dessert </a:t>
            </a:r>
            <a:r>
              <a:rPr lang="en-US" sz="1200" dirty="0"/>
              <a:t>or Snack:: _________________________________________ Date:___________________________</a:t>
            </a:r>
          </a:p>
        </p:txBody>
      </p:sp>
    </p:spTree>
    <p:extLst>
      <p:ext uri="{BB962C8B-B14F-4D97-AF65-F5344CB8AC3E}">
        <p14:creationId xmlns:p14="http://schemas.microsoft.com/office/powerpoint/2010/main" val="4051418132"/>
      </p:ext>
    </p:extLst>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778" y="914400"/>
            <a:ext cx="7156622" cy="762000"/>
          </a:xfrm>
        </p:spPr>
        <p:txBody>
          <a:bodyPr/>
          <a:lstStyle/>
          <a:p>
            <a:r>
              <a:rPr lang="en-US" sz="2800" b="1" dirty="0" smtClean="0">
                <a:solidFill>
                  <a:srgbClr val="C00000"/>
                </a:solidFill>
              </a:rPr>
              <a:t>Camp Cooking Evaluation Template</a:t>
            </a:r>
            <a:endParaRPr lang="en-US" sz="28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89828483"/>
              </p:ext>
            </p:extLst>
          </p:nvPr>
        </p:nvGraphicFramePr>
        <p:xfrm>
          <a:off x="914400" y="1752600"/>
          <a:ext cx="7315200" cy="2966720"/>
        </p:xfrm>
        <a:graphic>
          <a:graphicData uri="http://schemas.openxmlformats.org/drawingml/2006/table">
            <a:tbl>
              <a:tblPr firstRow="1" bandRow="1">
                <a:tableStyleId>{21E4AEA4-8DFA-4A89-87EB-49C32662AFE0}</a:tableStyleId>
              </a:tblPr>
              <a:tblGrid>
                <a:gridCol w="914400"/>
                <a:gridCol w="1600200"/>
                <a:gridCol w="1600200"/>
                <a:gridCol w="1600200"/>
                <a:gridCol w="1600200"/>
              </a:tblGrid>
              <a:tr h="370840">
                <a:tc>
                  <a:txBody>
                    <a:bodyPr/>
                    <a:lstStyle/>
                    <a:p>
                      <a:pPr algn="ctr"/>
                      <a:r>
                        <a:rPr lang="en-US" sz="1200" dirty="0" smtClean="0"/>
                        <a:t>Meal </a:t>
                      </a:r>
                      <a:endParaRPr lang="en-US" sz="1200" dirty="0"/>
                    </a:p>
                  </a:txBody>
                  <a:tcPr anchor="b"/>
                </a:tc>
                <a:tc gridSpan="2">
                  <a:txBody>
                    <a:bodyPr/>
                    <a:lstStyle/>
                    <a:p>
                      <a:pPr algn="ctr"/>
                      <a:r>
                        <a:rPr lang="en-US" sz="1200" dirty="0" smtClean="0"/>
                        <a:t>Evaluation by those served</a:t>
                      </a:r>
                      <a:endParaRPr lang="en-US" sz="1200" dirty="0"/>
                    </a:p>
                  </a:txBody>
                  <a:tcPr anchor="b"/>
                </a:tc>
                <a:tc hMerge="1">
                  <a:txBody>
                    <a:bodyPr/>
                    <a:lstStyle/>
                    <a:p>
                      <a:endParaRPr lang="en-US" dirty="0"/>
                    </a:p>
                  </a:txBody>
                  <a:tcPr/>
                </a:tc>
                <a:tc gridSpan="2">
                  <a:txBody>
                    <a:bodyPr/>
                    <a:lstStyle/>
                    <a:p>
                      <a:pPr algn="ctr"/>
                      <a:r>
                        <a:rPr lang="en-US" sz="1200" dirty="0" smtClean="0"/>
                        <a:t>Self Evaluation</a:t>
                      </a:r>
                      <a:endParaRPr lang="en-US" sz="1200" dirty="0"/>
                    </a:p>
                  </a:txBody>
                  <a:tcPr anchor="b"/>
                </a:tc>
                <a:tc hMerge="1">
                  <a:txBody>
                    <a:bodyPr/>
                    <a:lstStyle/>
                    <a:p>
                      <a:endParaRPr lang="en-US" dirty="0"/>
                    </a:p>
                  </a:txBody>
                  <a:tcPr/>
                </a:tc>
              </a:tr>
              <a:tr h="370840">
                <a:tc rowSpan="2">
                  <a:txBody>
                    <a:bodyPr/>
                    <a:lstStyle/>
                    <a:p>
                      <a:pPr algn="ctr"/>
                      <a:r>
                        <a:rPr lang="en-US" sz="1600" dirty="0" smtClean="0"/>
                        <a:t>Meal 1</a:t>
                      </a:r>
                      <a:endParaRPr lang="en-US" sz="1600" b="1" dirty="0"/>
                    </a:p>
                  </a:txBody>
                  <a:tcPr vert="vert270" anchor="ctr"/>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r>
              <a:tr h="2225040">
                <a:tc vMerge="1">
                  <a:txBody>
                    <a:bodyPr/>
                    <a:lstStyle/>
                    <a:p>
                      <a:endParaRPr lang="en-US"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5" name="TextBox 4"/>
          <p:cNvSpPr txBox="1"/>
          <p:nvPr/>
        </p:nvSpPr>
        <p:spPr>
          <a:xfrm>
            <a:off x="996778" y="4953000"/>
            <a:ext cx="7080422" cy="584775"/>
          </a:xfrm>
          <a:prstGeom prst="rect">
            <a:avLst/>
          </a:prstGeom>
          <a:noFill/>
        </p:spPr>
        <p:txBody>
          <a:bodyPr wrap="square" rtlCol="0">
            <a:spAutoFit/>
          </a:bodyPr>
          <a:lstStyle/>
          <a:p>
            <a:r>
              <a:rPr lang="en-US" sz="1600" u="none" dirty="0">
                <a:latin typeface="+mn-lt"/>
              </a:rPr>
              <a:t>After each meal, have those you served evaluate the meal </a:t>
            </a:r>
            <a:r>
              <a:rPr lang="en-US" sz="1600" u="none" dirty="0" smtClean="0">
                <a:latin typeface="+mn-lt"/>
              </a:rPr>
              <a:t>on presentation </a:t>
            </a:r>
            <a:r>
              <a:rPr lang="en-US" sz="1600" u="none" dirty="0">
                <a:latin typeface="+mn-lt"/>
              </a:rPr>
              <a:t>and taste, and then evaluate your </a:t>
            </a:r>
            <a:r>
              <a:rPr lang="en-US" sz="1600" u="none" dirty="0" smtClean="0">
                <a:latin typeface="+mn-lt"/>
              </a:rPr>
              <a:t>own meal</a:t>
            </a:r>
            <a:r>
              <a:rPr lang="en-US" sz="1600" u="none" dirty="0">
                <a:latin typeface="+mn-lt"/>
              </a:rPr>
              <a:t>.</a:t>
            </a:r>
            <a:endParaRPr lang="en-US" sz="1600" dirty="0">
              <a:latin typeface="+mn-lt"/>
            </a:endParaRPr>
          </a:p>
        </p:txBody>
      </p:sp>
    </p:spTree>
    <p:extLst>
      <p:ext uri="{BB962C8B-B14F-4D97-AF65-F5344CB8AC3E}">
        <p14:creationId xmlns:p14="http://schemas.microsoft.com/office/powerpoint/2010/main" val="236729501"/>
      </p:ext>
    </p:extLst>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7"/>
            </a:pPr>
            <a:r>
              <a:rPr lang="en-US" sz="1300" dirty="0" smtClean="0">
                <a:solidFill>
                  <a:srgbClr val="C00000"/>
                </a:solidFill>
              </a:rPr>
              <a:t>Explain </a:t>
            </a:r>
            <a:r>
              <a:rPr lang="en-US" sz="1300" dirty="0">
                <a:solidFill>
                  <a:srgbClr val="C00000"/>
                </a:solidFill>
              </a:rPr>
              <a:t>to your counselor how you cleaned the equipment, utensils, and the cooking site thoroughly after each meal. Explain how you properly disposed of dishwater and of all garbage. </a:t>
            </a:r>
          </a:p>
          <a:p>
            <a:pPr marL="800100" lvl="1" indent="-342900">
              <a:buClrTx/>
              <a:buFont typeface="+mj-lt"/>
              <a:buAutoNum type="alphaLcPeriod" startAt="7"/>
            </a:pPr>
            <a:r>
              <a:rPr lang="en-US" sz="1300" dirty="0"/>
              <a:t>Discuss how you followed the Outdoor Code and no-trace principles when preparing your meals.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3703146398"/>
      </p:ext>
    </p:extLst>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sz="2800" b="1" dirty="0" smtClean="0">
                <a:solidFill>
                  <a:srgbClr val="C00000"/>
                </a:solidFill>
              </a:rPr>
              <a:t>Clean-Up</a:t>
            </a:r>
            <a:endParaRPr lang="en-US" sz="2800" b="1" dirty="0">
              <a:solidFill>
                <a:srgbClr val="C00000"/>
              </a:solidFill>
            </a:endParaRPr>
          </a:p>
        </p:txBody>
      </p:sp>
      <p:sp>
        <p:nvSpPr>
          <p:cNvPr id="3" name="Content Placeholder 2"/>
          <p:cNvSpPr>
            <a:spLocks noGrp="1"/>
          </p:cNvSpPr>
          <p:nvPr>
            <p:ph idx="1"/>
          </p:nvPr>
        </p:nvSpPr>
        <p:spPr>
          <a:xfrm>
            <a:off x="914400" y="1447800"/>
            <a:ext cx="7315200" cy="4419600"/>
          </a:xfrm>
        </p:spPr>
        <p:txBody>
          <a:bodyPr/>
          <a:lstStyle/>
          <a:p>
            <a:pPr marL="0" indent="0">
              <a:buNone/>
            </a:pPr>
            <a:r>
              <a:rPr lang="en-US" dirty="0" smtClean="0"/>
              <a:t>Good dish washing technique will help you stay healthy (especially on extended trips) and minimize impact in the wild.</a:t>
            </a:r>
          </a:p>
          <a:p>
            <a:pPr marL="0" indent="0">
              <a:buNone/>
            </a:pPr>
            <a:endParaRPr lang="en-US" dirty="0" smtClean="0"/>
          </a:p>
          <a:p>
            <a:pPr>
              <a:buClrTx/>
            </a:pPr>
            <a:r>
              <a:rPr lang="en-US" b="1" dirty="0" smtClean="0"/>
              <a:t>Pre-Rinse</a:t>
            </a:r>
            <a:r>
              <a:rPr lang="en-US" dirty="0" smtClean="0"/>
              <a:t> – each individual uses a little bit of drinking water to rinse out their dishes and utensils, drinks that rinse water, and then puts their dishes on the wash pile.</a:t>
            </a:r>
          </a:p>
          <a:p>
            <a:pPr>
              <a:buClrTx/>
            </a:pPr>
            <a:r>
              <a:rPr lang="en-US" b="1" dirty="0" smtClean="0"/>
              <a:t>Hot Water Wash</a:t>
            </a:r>
            <a:r>
              <a:rPr lang="en-US" dirty="0" smtClean="0"/>
              <a:t>  (First Dish Pan) using as little soap as possible the dishes are washed. The cleanest dishes go first, the dirtiest dishes go last.</a:t>
            </a:r>
          </a:p>
          <a:p>
            <a:pPr>
              <a:buClrTx/>
            </a:pPr>
            <a:r>
              <a:rPr lang="en-US" b="1" dirty="0" smtClean="0"/>
              <a:t>Hot Water Rinse</a:t>
            </a:r>
            <a:r>
              <a:rPr lang="en-US" dirty="0" smtClean="0"/>
              <a:t>  (Second Dish Pan) once all the soapy water has been shaken off the dishes they are rinsed in hot water.</a:t>
            </a:r>
          </a:p>
          <a:p>
            <a:pPr>
              <a:buClrTx/>
            </a:pPr>
            <a:r>
              <a:rPr lang="en-US" b="1" dirty="0" smtClean="0"/>
              <a:t>Sanitizing Soak</a:t>
            </a:r>
            <a:r>
              <a:rPr lang="en-US" dirty="0" smtClean="0"/>
              <a:t> (Third Dish Pan) rinsed dishes go into a sanitizing soak.</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4572000"/>
            <a:ext cx="3810000" cy="1905000"/>
          </a:xfrm>
          <a:prstGeom prst="rect">
            <a:avLst/>
          </a:prstGeom>
        </p:spPr>
      </p:pic>
    </p:spTree>
    <p:extLst>
      <p:ext uri="{BB962C8B-B14F-4D97-AF65-F5344CB8AC3E}">
        <p14:creationId xmlns:p14="http://schemas.microsoft.com/office/powerpoint/2010/main" val="2675880182"/>
      </p:ext>
    </p:extLst>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Clean-Up</a:t>
            </a:r>
            <a:endParaRPr lang="en-US" dirty="0"/>
          </a:p>
        </p:txBody>
      </p:sp>
      <p:sp>
        <p:nvSpPr>
          <p:cNvPr id="3" name="Content Placeholder 2"/>
          <p:cNvSpPr>
            <a:spLocks noGrp="1"/>
          </p:cNvSpPr>
          <p:nvPr>
            <p:ph idx="1"/>
          </p:nvPr>
        </p:nvSpPr>
        <p:spPr/>
        <p:txBody>
          <a:bodyPr/>
          <a:lstStyle/>
          <a:p>
            <a:pPr>
              <a:buClrTx/>
            </a:pPr>
            <a:r>
              <a:rPr lang="en-US" b="1" dirty="0" smtClean="0"/>
              <a:t>Disposing of dishwater </a:t>
            </a:r>
          </a:p>
          <a:p>
            <a:pPr lvl="1">
              <a:buClrTx/>
            </a:pPr>
            <a:r>
              <a:rPr lang="en-US" dirty="0" smtClean="0"/>
              <a:t>Strain the dirty water using a kitchen strainer to remove as many food particles as possible and put the food particles in your trash. </a:t>
            </a:r>
          </a:p>
          <a:p>
            <a:pPr lvl="1">
              <a:buClrTx/>
            </a:pPr>
            <a:r>
              <a:rPr lang="en-US" dirty="0" smtClean="0"/>
              <a:t>Carry dishwater and rinse water away from your camp and at least 75 steps from any streams, lakes, campsites, or trails. </a:t>
            </a:r>
          </a:p>
          <a:p>
            <a:pPr lvl="1">
              <a:buClrTx/>
            </a:pPr>
            <a:r>
              <a:rPr lang="en-US" dirty="0" smtClean="0"/>
              <a:t>Give the water a good fling with a long sweeping throw to spread it over a large area. </a:t>
            </a:r>
          </a:p>
          <a:p>
            <a:pPr lvl="1">
              <a:buClrTx/>
            </a:pPr>
            <a:r>
              <a:rPr lang="en-US" dirty="0" smtClean="0"/>
              <a:t>Broadcast the strained dishwater in a sunny area if possible so it will evaporate quickly, causing minimal impact.</a:t>
            </a:r>
            <a:endParaRPr lang="en-US" dirty="0"/>
          </a:p>
        </p:txBody>
      </p:sp>
    </p:spTree>
    <p:extLst>
      <p:ext uri="{BB962C8B-B14F-4D97-AF65-F5344CB8AC3E}">
        <p14:creationId xmlns:p14="http://schemas.microsoft.com/office/powerpoint/2010/main" val="4165626427"/>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7"/>
            </a:pPr>
            <a:r>
              <a:rPr lang="en-US" sz="1300" dirty="0" smtClean="0"/>
              <a:t>Explain </a:t>
            </a:r>
            <a:r>
              <a:rPr lang="en-US" sz="1300" dirty="0"/>
              <a:t>to your counselor how you cleaned the equipment, utensils, and the cooking site thoroughly after each meal. Explain how you properly disposed of dishwater and of all garbage. </a:t>
            </a:r>
          </a:p>
          <a:p>
            <a:pPr marL="800100" lvl="1" indent="-342900">
              <a:buClrTx/>
              <a:buFont typeface="+mj-lt"/>
              <a:buAutoNum type="alphaLcPeriod" startAt="7"/>
            </a:pPr>
            <a:r>
              <a:rPr lang="en-US" sz="1300" dirty="0">
                <a:solidFill>
                  <a:srgbClr val="C00000"/>
                </a:solidFill>
              </a:rPr>
              <a:t>Discuss how you followed the Outdoor Code and no-trace principles when preparing your meals.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2807699469"/>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914400"/>
            <a:ext cx="7086600" cy="762000"/>
          </a:xfrm>
        </p:spPr>
        <p:txBody>
          <a:bodyPr/>
          <a:lstStyle/>
          <a:p>
            <a:r>
              <a:rPr lang="en-US" sz="2800" b="1" dirty="0" smtClean="0">
                <a:solidFill>
                  <a:srgbClr val="C00000"/>
                </a:solidFill>
              </a:rPr>
              <a:t>Leave No Trace and Outdoor Code</a:t>
            </a:r>
            <a:endParaRPr lang="en-US" sz="2800" b="1" dirty="0">
              <a:solidFill>
                <a:srgbClr val="C00000"/>
              </a:solidFill>
            </a:endParaRPr>
          </a:p>
        </p:txBody>
      </p:sp>
      <p:sp>
        <p:nvSpPr>
          <p:cNvPr id="5" name="Content Placeholder 4"/>
          <p:cNvSpPr>
            <a:spLocks noGrp="1"/>
          </p:cNvSpPr>
          <p:nvPr>
            <p:ph sz="half" idx="1"/>
          </p:nvPr>
        </p:nvSpPr>
        <p:spPr/>
        <p:txBody>
          <a:bodyPr/>
          <a:lstStyle/>
          <a:p>
            <a:pPr marL="12065" indent="0" algn="ctr">
              <a:spcBef>
                <a:spcPts val="680"/>
              </a:spcBef>
              <a:buNone/>
              <a:tabLst>
                <a:tab pos="356870" algn="l"/>
                <a:tab pos="357505" algn="l"/>
              </a:tabLst>
            </a:pPr>
            <a:r>
              <a:rPr lang="en-US" sz="1600" b="1" spc="-20" dirty="0"/>
              <a:t>Leave </a:t>
            </a:r>
            <a:r>
              <a:rPr lang="en-US" sz="1600" b="1" dirty="0"/>
              <a:t>No</a:t>
            </a:r>
            <a:r>
              <a:rPr lang="en-US" sz="1600" b="1" spc="15" dirty="0"/>
              <a:t> </a:t>
            </a:r>
            <a:r>
              <a:rPr lang="en-US" sz="1600" b="1" spc="-35" dirty="0"/>
              <a:t>Trace</a:t>
            </a:r>
          </a:p>
          <a:p>
            <a:pPr marL="365760" indent="-365760">
              <a:spcBef>
                <a:spcPts val="600"/>
              </a:spcBef>
              <a:buClrTx/>
              <a:buFont typeface="Arial"/>
              <a:buChar char="•"/>
              <a:tabLst>
                <a:tab pos="356870" algn="l"/>
                <a:tab pos="357505" algn="l"/>
              </a:tabLst>
            </a:pPr>
            <a:r>
              <a:rPr lang="en-US" sz="1600" spc="-5" dirty="0" smtClean="0">
                <a:cs typeface="Calibri"/>
              </a:rPr>
              <a:t>Plan </a:t>
            </a:r>
            <a:r>
              <a:rPr lang="en-US" sz="1600" spc="-5" dirty="0">
                <a:cs typeface="Calibri"/>
              </a:rPr>
              <a:t>ahead </a:t>
            </a:r>
            <a:r>
              <a:rPr lang="en-US" sz="1600" dirty="0">
                <a:cs typeface="Calibri"/>
              </a:rPr>
              <a:t>and</a:t>
            </a:r>
            <a:r>
              <a:rPr lang="en-US" sz="1600" spc="20" dirty="0">
                <a:cs typeface="Calibri"/>
              </a:rPr>
              <a:t> </a:t>
            </a:r>
            <a:r>
              <a:rPr lang="en-US" sz="1600" spc="-15" dirty="0">
                <a:cs typeface="Calibri"/>
              </a:rPr>
              <a:t>prepare.</a:t>
            </a:r>
            <a:endParaRPr lang="en-US" sz="1600" dirty="0">
              <a:cs typeface="Calibri"/>
            </a:endParaRPr>
          </a:p>
          <a:p>
            <a:pPr marL="365760" indent="-365760">
              <a:spcBef>
                <a:spcPts val="600"/>
              </a:spcBef>
              <a:buClrTx/>
              <a:buFont typeface="Arial"/>
              <a:buChar char="•"/>
              <a:tabLst>
                <a:tab pos="356870" algn="l"/>
                <a:tab pos="357505" algn="l"/>
              </a:tabLst>
            </a:pPr>
            <a:r>
              <a:rPr lang="en-US" sz="1600" spc="-45" dirty="0">
                <a:cs typeface="Calibri"/>
              </a:rPr>
              <a:t>Travel </a:t>
            </a:r>
            <a:r>
              <a:rPr lang="en-US" sz="1600" dirty="0">
                <a:cs typeface="Calibri"/>
              </a:rPr>
              <a:t>and </a:t>
            </a:r>
            <a:r>
              <a:rPr lang="en-US" sz="1600" spc="-15" dirty="0">
                <a:cs typeface="Calibri"/>
              </a:rPr>
              <a:t>camp </a:t>
            </a:r>
            <a:r>
              <a:rPr lang="en-US" sz="1600" spc="-5" dirty="0">
                <a:cs typeface="Calibri"/>
              </a:rPr>
              <a:t>on</a:t>
            </a:r>
            <a:r>
              <a:rPr lang="en-US" sz="1600" spc="114" dirty="0">
                <a:cs typeface="Calibri"/>
              </a:rPr>
              <a:t> </a:t>
            </a:r>
            <a:r>
              <a:rPr lang="en-US" sz="1600" spc="-10" dirty="0" smtClean="0">
                <a:cs typeface="Calibri"/>
              </a:rPr>
              <a:t>durable </a:t>
            </a:r>
            <a:r>
              <a:rPr lang="en-US" sz="1600" spc="-15" dirty="0" smtClean="0">
                <a:cs typeface="Calibri"/>
              </a:rPr>
              <a:t>surfaces</a:t>
            </a:r>
            <a:r>
              <a:rPr lang="en-US" sz="1600" spc="-15" dirty="0">
                <a:cs typeface="Calibri"/>
              </a:rPr>
              <a:t>.</a:t>
            </a:r>
            <a:endParaRPr lang="en-US" sz="1600" dirty="0">
              <a:cs typeface="Calibri"/>
            </a:endParaRPr>
          </a:p>
          <a:p>
            <a:pPr marL="365760" indent="-365760">
              <a:spcBef>
                <a:spcPts val="600"/>
              </a:spcBef>
              <a:buClrTx/>
              <a:buFont typeface="Arial"/>
              <a:buChar char="•"/>
              <a:tabLst>
                <a:tab pos="356870" algn="l"/>
                <a:tab pos="357505" algn="l"/>
              </a:tabLst>
            </a:pPr>
            <a:r>
              <a:rPr lang="en-US" sz="1600" spc="-10" dirty="0">
                <a:cs typeface="Calibri"/>
              </a:rPr>
              <a:t>Dispose </a:t>
            </a:r>
            <a:r>
              <a:rPr lang="en-US" sz="1600" dirty="0">
                <a:cs typeface="Calibri"/>
              </a:rPr>
              <a:t>of </a:t>
            </a:r>
            <a:r>
              <a:rPr lang="en-US" sz="1600" spc="-20" dirty="0">
                <a:cs typeface="Calibri"/>
              </a:rPr>
              <a:t>waste</a:t>
            </a:r>
            <a:r>
              <a:rPr lang="en-US" sz="1600" spc="65" dirty="0">
                <a:cs typeface="Calibri"/>
              </a:rPr>
              <a:t> </a:t>
            </a:r>
            <a:r>
              <a:rPr lang="en-US" sz="1600" spc="-25" dirty="0">
                <a:cs typeface="Calibri"/>
              </a:rPr>
              <a:t>properly.</a:t>
            </a:r>
            <a:endParaRPr lang="en-US" sz="1600" dirty="0">
              <a:cs typeface="Calibri"/>
            </a:endParaRPr>
          </a:p>
          <a:p>
            <a:pPr marL="365760" indent="-365760">
              <a:spcBef>
                <a:spcPts val="600"/>
              </a:spcBef>
              <a:buClrTx/>
              <a:buFont typeface="Arial"/>
              <a:buChar char="•"/>
              <a:tabLst>
                <a:tab pos="356870" algn="l"/>
                <a:tab pos="357505" algn="l"/>
              </a:tabLst>
            </a:pPr>
            <a:r>
              <a:rPr lang="en-US" sz="1600" spc="-20" dirty="0">
                <a:cs typeface="Calibri"/>
              </a:rPr>
              <a:t>Leave </a:t>
            </a:r>
            <a:r>
              <a:rPr lang="en-US" sz="1600" spc="-10" dirty="0">
                <a:cs typeface="Calibri"/>
              </a:rPr>
              <a:t>what you</a:t>
            </a:r>
            <a:r>
              <a:rPr lang="en-US" sz="1600" spc="45" dirty="0">
                <a:cs typeface="Calibri"/>
              </a:rPr>
              <a:t> </a:t>
            </a:r>
            <a:r>
              <a:rPr lang="en-US" sz="1600" spc="-5" dirty="0">
                <a:cs typeface="Calibri"/>
              </a:rPr>
              <a:t>find.</a:t>
            </a:r>
            <a:endParaRPr lang="en-US" sz="1600" dirty="0">
              <a:cs typeface="Calibri"/>
            </a:endParaRPr>
          </a:p>
          <a:p>
            <a:pPr marL="365760" indent="-365760">
              <a:spcBef>
                <a:spcPts val="600"/>
              </a:spcBef>
              <a:buClrTx/>
              <a:buFont typeface="Arial"/>
              <a:buChar char="•"/>
              <a:tabLst>
                <a:tab pos="356870" algn="l"/>
                <a:tab pos="357505" algn="l"/>
              </a:tabLst>
            </a:pPr>
            <a:r>
              <a:rPr lang="en-US" sz="1600" spc="-10" dirty="0">
                <a:cs typeface="Calibri"/>
              </a:rPr>
              <a:t>Minimize </a:t>
            </a:r>
            <a:r>
              <a:rPr lang="en-US" sz="1600" spc="-15" dirty="0">
                <a:cs typeface="Calibri"/>
              </a:rPr>
              <a:t>campfire</a:t>
            </a:r>
            <a:r>
              <a:rPr lang="en-US" sz="1600" spc="95" dirty="0">
                <a:cs typeface="Calibri"/>
              </a:rPr>
              <a:t> </a:t>
            </a:r>
            <a:r>
              <a:rPr lang="en-US" sz="1600" spc="-10" dirty="0">
                <a:cs typeface="Calibri"/>
              </a:rPr>
              <a:t>impacts.</a:t>
            </a:r>
            <a:endParaRPr lang="en-US" sz="1600" dirty="0">
              <a:cs typeface="Calibri"/>
            </a:endParaRPr>
          </a:p>
          <a:p>
            <a:pPr marL="365760" indent="-365760">
              <a:spcBef>
                <a:spcPts val="600"/>
              </a:spcBef>
              <a:buClrTx/>
              <a:buFont typeface="Arial"/>
              <a:buChar char="•"/>
              <a:tabLst>
                <a:tab pos="356870" algn="l"/>
                <a:tab pos="357505" algn="l"/>
              </a:tabLst>
            </a:pPr>
            <a:r>
              <a:rPr lang="en-US" sz="1600" spc="-15" dirty="0">
                <a:cs typeface="Calibri"/>
              </a:rPr>
              <a:t>Respect</a:t>
            </a:r>
            <a:r>
              <a:rPr lang="en-US" sz="1600" spc="35" dirty="0">
                <a:cs typeface="Calibri"/>
              </a:rPr>
              <a:t> </a:t>
            </a:r>
            <a:r>
              <a:rPr lang="en-US" sz="1600" spc="-15" dirty="0">
                <a:cs typeface="Calibri"/>
              </a:rPr>
              <a:t>wildlife.</a:t>
            </a:r>
            <a:endParaRPr lang="en-US" sz="1600" dirty="0">
              <a:cs typeface="Calibri"/>
            </a:endParaRPr>
          </a:p>
          <a:p>
            <a:pPr marL="365760" indent="-365760">
              <a:spcBef>
                <a:spcPts val="600"/>
              </a:spcBef>
              <a:buClrTx/>
              <a:buFont typeface="Arial"/>
              <a:buChar char="•"/>
              <a:tabLst>
                <a:tab pos="356870" algn="l"/>
                <a:tab pos="357505" algn="l"/>
              </a:tabLst>
            </a:pPr>
            <a:r>
              <a:rPr lang="en-US" sz="1600" spc="-5" dirty="0">
                <a:cs typeface="Calibri"/>
              </a:rPr>
              <a:t>Be </a:t>
            </a:r>
            <a:r>
              <a:rPr lang="en-US" sz="1600" spc="-15" dirty="0">
                <a:cs typeface="Calibri"/>
              </a:rPr>
              <a:t>considerate </a:t>
            </a:r>
            <a:r>
              <a:rPr lang="en-US" sz="1600" spc="-5" dirty="0">
                <a:cs typeface="Calibri"/>
              </a:rPr>
              <a:t>of other</a:t>
            </a:r>
            <a:r>
              <a:rPr lang="en-US" sz="1600" spc="45" dirty="0">
                <a:cs typeface="Calibri"/>
              </a:rPr>
              <a:t> </a:t>
            </a:r>
            <a:r>
              <a:rPr lang="en-US" sz="1600" spc="-15" dirty="0">
                <a:cs typeface="Calibri"/>
              </a:rPr>
              <a:t>visitors.</a:t>
            </a:r>
            <a:endParaRPr lang="en-US" sz="1600" dirty="0">
              <a:cs typeface="Calibri"/>
            </a:endParaRPr>
          </a:p>
          <a:p>
            <a:pPr marL="0" indent="0">
              <a:buNone/>
            </a:pPr>
            <a:endParaRPr lang="en-US" dirty="0"/>
          </a:p>
        </p:txBody>
      </p:sp>
      <p:sp>
        <p:nvSpPr>
          <p:cNvPr id="6" name="Content Placeholder 5"/>
          <p:cNvSpPr>
            <a:spLocks noGrp="1"/>
          </p:cNvSpPr>
          <p:nvPr>
            <p:ph sz="half" idx="2"/>
          </p:nvPr>
        </p:nvSpPr>
        <p:spPr/>
        <p:txBody>
          <a:bodyPr/>
          <a:lstStyle/>
          <a:p>
            <a:pPr marL="365760" indent="-365760">
              <a:spcBef>
                <a:spcPts val="600"/>
              </a:spcBef>
              <a:buNone/>
            </a:pPr>
            <a:r>
              <a:rPr lang="en-US" sz="1600" b="1" dirty="0"/>
              <a:t>Outdoor</a:t>
            </a:r>
            <a:r>
              <a:rPr lang="en-US" sz="1600" b="1" spc="-65" dirty="0"/>
              <a:t> </a:t>
            </a:r>
            <a:r>
              <a:rPr lang="en-US" sz="1600" b="1" dirty="0"/>
              <a:t>Code</a:t>
            </a:r>
          </a:p>
          <a:p>
            <a:pPr marL="365760" indent="-365760">
              <a:spcBef>
                <a:spcPts val="600"/>
              </a:spcBef>
              <a:buNone/>
              <a:tabLst>
                <a:tab pos="356870" algn="l"/>
                <a:tab pos="357505" algn="l"/>
              </a:tabLst>
            </a:pPr>
            <a:r>
              <a:rPr lang="en-US" sz="1600" spc="-5" dirty="0">
                <a:cs typeface="Calibri"/>
              </a:rPr>
              <a:t>As an </a:t>
            </a:r>
            <a:r>
              <a:rPr lang="en-US" sz="1600" spc="-10" dirty="0">
                <a:cs typeface="Calibri"/>
              </a:rPr>
              <a:t>American, </a:t>
            </a:r>
            <a:r>
              <a:rPr lang="en-US" sz="1600" spc="-5" dirty="0">
                <a:cs typeface="Calibri"/>
              </a:rPr>
              <a:t>I </a:t>
            </a:r>
            <a:r>
              <a:rPr lang="en-US" sz="1600" spc="-10" dirty="0">
                <a:cs typeface="Calibri"/>
              </a:rPr>
              <a:t>will </a:t>
            </a:r>
            <a:r>
              <a:rPr lang="en-US" sz="1600" spc="-5" dirty="0">
                <a:cs typeface="Calibri"/>
              </a:rPr>
              <a:t>do </a:t>
            </a:r>
            <a:r>
              <a:rPr lang="en-US" sz="1600" spc="-35" dirty="0">
                <a:cs typeface="Calibri"/>
              </a:rPr>
              <a:t>my</a:t>
            </a:r>
            <a:r>
              <a:rPr lang="en-US" sz="1600" spc="80" dirty="0">
                <a:cs typeface="Calibri"/>
              </a:rPr>
              <a:t> </a:t>
            </a:r>
            <a:r>
              <a:rPr lang="en-US" sz="1600" spc="-15" dirty="0" smtClean="0">
                <a:cs typeface="Calibri"/>
              </a:rPr>
              <a:t>best to:</a:t>
            </a:r>
          </a:p>
          <a:p>
            <a:pPr marL="365760" indent="-365760">
              <a:spcBef>
                <a:spcPts val="600"/>
              </a:spcBef>
              <a:buClrTx/>
              <a:buFont typeface="Arial" panose="020B0604020202020204" pitchFamily="34" charset="0"/>
              <a:buChar char="•"/>
              <a:tabLst>
                <a:tab pos="356870" algn="l"/>
                <a:tab pos="357505" algn="l"/>
              </a:tabLst>
            </a:pPr>
            <a:r>
              <a:rPr lang="en-US" sz="1600" spc="-5" dirty="0" smtClean="0">
                <a:cs typeface="Calibri"/>
              </a:rPr>
              <a:t>Be </a:t>
            </a:r>
            <a:r>
              <a:rPr lang="en-US" sz="1600" spc="-10" dirty="0">
                <a:cs typeface="Calibri"/>
              </a:rPr>
              <a:t>clean </a:t>
            </a:r>
            <a:r>
              <a:rPr lang="en-US" sz="1600" spc="-5" dirty="0">
                <a:cs typeface="Calibri"/>
              </a:rPr>
              <a:t>in </a:t>
            </a:r>
            <a:r>
              <a:rPr lang="en-US" sz="1600" spc="-35" dirty="0">
                <a:cs typeface="Calibri"/>
              </a:rPr>
              <a:t>my</a:t>
            </a:r>
            <a:r>
              <a:rPr lang="en-US" sz="1600" spc="70" dirty="0">
                <a:cs typeface="Calibri"/>
              </a:rPr>
              <a:t> </a:t>
            </a:r>
            <a:r>
              <a:rPr lang="en-US" sz="1600" spc="-10" dirty="0" smtClean="0">
                <a:cs typeface="Calibri"/>
              </a:rPr>
              <a:t>outdoor manners.</a:t>
            </a:r>
          </a:p>
          <a:p>
            <a:pPr marL="365760" indent="-365760">
              <a:spcBef>
                <a:spcPts val="600"/>
              </a:spcBef>
              <a:buClrTx/>
              <a:buFont typeface="Arial" panose="020B0604020202020204" pitchFamily="34" charset="0"/>
              <a:buChar char="•"/>
              <a:tabLst>
                <a:tab pos="356870" algn="l"/>
                <a:tab pos="357505" algn="l"/>
              </a:tabLst>
            </a:pPr>
            <a:r>
              <a:rPr lang="en-US" sz="1600" spc="-5" dirty="0" smtClean="0">
                <a:cs typeface="Calibri"/>
              </a:rPr>
              <a:t>Be </a:t>
            </a:r>
            <a:r>
              <a:rPr lang="en-US" sz="1600" spc="-20" dirty="0">
                <a:cs typeface="Calibri"/>
              </a:rPr>
              <a:t>careful </a:t>
            </a:r>
            <a:r>
              <a:rPr lang="en-US" sz="1600" spc="-10" dirty="0">
                <a:cs typeface="Calibri"/>
              </a:rPr>
              <a:t>with</a:t>
            </a:r>
            <a:r>
              <a:rPr lang="en-US" sz="1600" spc="95" dirty="0">
                <a:cs typeface="Calibri"/>
              </a:rPr>
              <a:t> </a:t>
            </a:r>
            <a:r>
              <a:rPr lang="en-US" sz="1600" spc="-10" dirty="0" smtClean="0">
                <a:cs typeface="Calibri"/>
              </a:rPr>
              <a:t>fire.</a:t>
            </a:r>
          </a:p>
          <a:p>
            <a:pPr marL="365760" indent="-365760">
              <a:spcBef>
                <a:spcPts val="600"/>
              </a:spcBef>
              <a:buClrTx/>
              <a:buFont typeface="Arial" panose="020B0604020202020204" pitchFamily="34" charset="0"/>
              <a:buChar char="•"/>
              <a:tabLst>
                <a:tab pos="356870" algn="l"/>
                <a:tab pos="357505" algn="l"/>
              </a:tabLst>
            </a:pPr>
            <a:r>
              <a:rPr lang="en-US" sz="1600" spc="-5" dirty="0" smtClean="0">
                <a:cs typeface="Calibri"/>
              </a:rPr>
              <a:t>Be </a:t>
            </a:r>
            <a:r>
              <a:rPr lang="en-US" sz="1600" spc="-15" dirty="0">
                <a:cs typeface="Calibri"/>
              </a:rPr>
              <a:t>considerate </a:t>
            </a:r>
            <a:r>
              <a:rPr lang="en-US" sz="1600" spc="-5" dirty="0">
                <a:cs typeface="Calibri"/>
              </a:rPr>
              <a:t>in</a:t>
            </a:r>
            <a:r>
              <a:rPr lang="en-US" sz="1600" spc="75" dirty="0">
                <a:cs typeface="Calibri"/>
              </a:rPr>
              <a:t> </a:t>
            </a:r>
            <a:r>
              <a:rPr lang="en-US" sz="1600" dirty="0" smtClean="0">
                <a:cs typeface="Calibri"/>
              </a:rPr>
              <a:t>the </a:t>
            </a:r>
            <a:r>
              <a:rPr lang="en-US" sz="1600" spc="-10" dirty="0" smtClean="0">
                <a:cs typeface="Calibri"/>
              </a:rPr>
              <a:t>outdoors.</a:t>
            </a:r>
          </a:p>
          <a:p>
            <a:pPr marL="365760" indent="-365760">
              <a:spcBef>
                <a:spcPts val="600"/>
              </a:spcBef>
              <a:buClrTx/>
              <a:buFont typeface="Arial" panose="020B0604020202020204" pitchFamily="34" charset="0"/>
              <a:buChar char="•"/>
              <a:tabLst>
                <a:tab pos="356870" algn="l"/>
                <a:tab pos="357505" algn="l"/>
              </a:tabLst>
            </a:pPr>
            <a:r>
              <a:rPr lang="en-US" sz="1600" spc="-5" dirty="0" smtClean="0">
                <a:cs typeface="Calibri"/>
              </a:rPr>
              <a:t>Be </a:t>
            </a:r>
            <a:r>
              <a:rPr lang="en-US" sz="1600" spc="-15" dirty="0">
                <a:cs typeface="Calibri"/>
              </a:rPr>
              <a:t>conservation</a:t>
            </a:r>
            <a:r>
              <a:rPr lang="en-US" sz="1600" spc="65" dirty="0">
                <a:cs typeface="Calibri"/>
              </a:rPr>
              <a:t> </a:t>
            </a:r>
            <a:r>
              <a:rPr lang="en-US" sz="1600" spc="-5" dirty="0">
                <a:cs typeface="Calibri"/>
              </a:rPr>
              <a:t>minded.</a:t>
            </a:r>
            <a:endParaRPr lang="en-US" sz="1600" dirty="0">
              <a:cs typeface="Calibri"/>
            </a:endParaRPr>
          </a:p>
          <a:p>
            <a:endParaRPr lang="en-US" dirty="0"/>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4648200"/>
            <a:ext cx="1482282" cy="1475694"/>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4533900" y="4652319"/>
            <a:ext cx="1371600" cy="1475694"/>
          </a:xfrm>
          <a:prstGeom prst="rect">
            <a:avLst/>
          </a:prstGeom>
        </p:spPr>
      </p:pic>
    </p:spTree>
    <p:extLst>
      <p:ext uri="{BB962C8B-B14F-4D97-AF65-F5344CB8AC3E}">
        <p14:creationId xmlns:p14="http://schemas.microsoft.com/office/powerpoint/2010/main" val="2624690174"/>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a:pPr>
            <a:r>
              <a:rPr lang="en-US" sz="1300" dirty="0">
                <a:solidFill>
                  <a:srgbClr val="C00000"/>
                </a:solidFill>
              </a:rPr>
              <a:t>Using the MyPlate food guide or the current USDA nutrition model, plan a menu for trail hiking or backpacking that includes one breakfast, one lunch, one dinner, and one snack. These meals must not require refrigeration and are to be consumed by three to five people (including you). Be sure to keep in mind any special needs (such as food allergies) and how you will keep your foods safe and free from cross-contamination. List the equipment and utensils needed to prepare and serve these meals. </a:t>
            </a:r>
          </a:p>
          <a:p>
            <a:pPr marL="800100" lvl="1" indent="-342900">
              <a:buClrTx/>
              <a:buFont typeface="+mj-lt"/>
              <a:buAutoNum type="alphaLcPeriod"/>
            </a:pPr>
            <a:r>
              <a:rPr lang="en-US" sz="1300" dirty="0">
                <a:solidFill>
                  <a:srgbClr val="C00000"/>
                </a:solidFill>
              </a:rPr>
              <a:t>Create a shopping list for your meals, showing the amount of food needed to prepare and serve each meal, and the cost for each meal. </a:t>
            </a:r>
          </a:p>
          <a:p>
            <a:pPr marL="800100" lvl="1" indent="-342900">
              <a:buClrTx/>
              <a:buFont typeface="+mj-lt"/>
              <a:buAutoNum type="alphaLcPeriod"/>
            </a:pPr>
            <a:r>
              <a:rPr lang="en-US" sz="1300" dirty="0"/>
              <a:t>Share and discuss your meal plan and shopping list with your counselor. Your plan must include how to repackage foods for your hike or backpacking trip to eliminate as much bulk, weight, and garbage as possible.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352566588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C00000"/>
                </a:solidFill>
              </a:rPr>
              <a:t>Requirements</a:t>
            </a:r>
          </a:p>
        </p:txBody>
      </p:sp>
      <p:sp>
        <p:nvSpPr>
          <p:cNvPr id="18435" name="Rectangle 3"/>
          <p:cNvSpPr>
            <a:spLocks noChangeArrowheads="1"/>
          </p:cNvSpPr>
          <p:nvPr/>
        </p:nvSpPr>
        <p:spPr bwMode="auto">
          <a:xfrm>
            <a:off x="990600" y="1752600"/>
            <a:ext cx="716280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t>Health </a:t>
            </a:r>
            <a:r>
              <a:rPr lang="en-US" b="1" u="none" dirty="0"/>
              <a:t>and Safety</a:t>
            </a:r>
            <a:r>
              <a:rPr lang="en-US" u="none" dirty="0"/>
              <a:t>. Do the following:</a:t>
            </a:r>
          </a:p>
          <a:p>
            <a:pPr marL="800100" lvl="1" indent="-342900">
              <a:spcBef>
                <a:spcPts val="600"/>
              </a:spcBef>
              <a:buClrTx/>
              <a:buFont typeface="+mj-lt"/>
              <a:buAutoNum type="alphaLcPeriod"/>
            </a:pPr>
            <a:r>
              <a:rPr lang="en-US" sz="1300" u="none" dirty="0">
                <a:solidFill>
                  <a:srgbClr val="C00000"/>
                </a:solidFill>
              </a:rPr>
              <a:t>Explain to your counselor the most likely hazards you may encounter while participating in cooking activities and what you should do to anticipate, help prevent, mitigate, and respond to these hazards</a:t>
            </a:r>
          </a:p>
          <a:p>
            <a:pPr marL="800100" lvl="1" indent="-342900">
              <a:spcBef>
                <a:spcPts val="600"/>
              </a:spcBef>
              <a:buClrTx/>
              <a:buFont typeface="+mj-lt"/>
              <a:buAutoNum type="alphaLcPeriod"/>
            </a:pPr>
            <a:r>
              <a:rPr lang="en-US" sz="1300" u="none" dirty="0">
                <a:solidFill>
                  <a:srgbClr val="C00000"/>
                </a:solidFill>
              </a:rPr>
              <a:t>Show that you know first aid for and how to prevent injuries or illnesses that could occur while preparing meals and eating, including burns and scalds, cuts, choking, and allergic reactions.</a:t>
            </a:r>
          </a:p>
          <a:p>
            <a:pPr marL="800100" lvl="1" indent="-342900">
              <a:spcBef>
                <a:spcPts val="600"/>
              </a:spcBef>
              <a:buClrTx/>
              <a:buFont typeface="+mj-lt"/>
              <a:buAutoNum type="alphaLcPeriod"/>
            </a:pPr>
            <a:r>
              <a:rPr lang="en-US" sz="1300" u="none" dirty="0"/>
              <a:t>Describe how meat, fish, chicken, eggs, dairy products, and fresh vegetables should be stored, transported, and properly prepared for cooking. Explain how to prevent cross-contamination.</a:t>
            </a:r>
          </a:p>
          <a:p>
            <a:pPr marL="800100" lvl="1" indent="-342900">
              <a:spcBef>
                <a:spcPts val="600"/>
              </a:spcBef>
              <a:buClrTx/>
              <a:buFont typeface="+mj-lt"/>
              <a:buAutoNum type="alphaLcPeriod"/>
            </a:pPr>
            <a:r>
              <a:rPr lang="en-US" sz="1300" u="none" dirty="0"/>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t>Discuss with your counselor why reading food labels is important. Explain how to identify common allergens such as peanuts, tree nuts, milk, eggs, wheat, soy, and shellfish.</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914400"/>
            <a:ext cx="7162800" cy="762000"/>
          </a:xfrm>
        </p:spPr>
        <p:txBody>
          <a:bodyPr/>
          <a:lstStyle/>
          <a:p>
            <a:r>
              <a:rPr lang="en-US" sz="2800" b="1" dirty="0" smtClean="0">
                <a:solidFill>
                  <a:srgbClr val="C00000"/>
                </a:solidFill>
              </a:rPr>
              <a:t>Backpacking Menu Planning Template</a:t>
            </a:r>
            <a:endParaRPr lang="en-US" sz="2800" b="1" dirty="0">
              <a:solidFill>
                <a:srgbClr val="C00000"/>
              </a:solidFill>
            </a:endParaRPr>
          </a:p>
        </p:txBody>
      </p:sp>
      <p:graphicFrame>
        <p:nvGraphicFramePr>
          <p:cNvPr id="5" name="Content Placeholder 4"/>
          <p:cNvGraphicFramePr>
            <a:graphicFrameLocks noGrp="1"/>
          </p:cNvGraphicFramePr>
          <p:nvPr>
            <p:ph idx="1"/>
          </p:nvPr>
        </p:nvGraphicFramePr>
        <p:xfrm>
          <a:off x="914398" y="1752600"/>
          <a:ext cx="7315203" cy="3708400"/>
        </p:xfrm>
        <a:graphic>
          <a:graphicData uri="http://schemas.openxmlformats.org/drawingml/2006/table">
            <a:tbl>
              <a:tblPr firstRow="1" bandRow="1">
                <a:tableStyleId>{21E4AEA4-8DFA-4A89-87EB-49C32662AFE0}</a:tableStyleId>
              </a:tblPr>
              <a:tblGrid>
                <a:gridCol w="762002"/>
                <a:gridCol w="1328056"/>
                <a:gridCol w="1045029"/>
                <a:gridCol w="1045029"/>
                <a:gridCol w="1045029"/>
                <a:gridCol w="1045029"/>
                <a:gridCol w="1045029"/>
              </a:tblGrid>
              <a:tr h="370840">
                <a:tc>
                  <a:txBody>
                    <a:bodyPr/>
                    <a:lstStyle/>
                    <a:p>
                      <a:pPr algn="ctr"/>
                      <a:r>
                        <a:rPr lang="en-US" sz="1200" dirty="0" smtClean="0"/>
                        <a:t>Day 1</a:t>
                      </a:r>
                      <a:endParaRPr lang="en-US" sz="1200" dirty="0"/>
                    </a:p>
                  </a:txBody>
                  <a:tcPr anchor="b"/>
                </a:tc>
                <a:tc>
                  <a:txBody>
                    <a:bodyPr/>
                    <a:lstStyle/>
                    <a:p>
                      <a:pPr algn="ctr"/>
                      <a:endParaRPr lang="en-US" sz="1200" dirty="0"/>
                    </a:p>
                  </a:txBody>
                  <a:tcPr anchor="b"/>
                </a:tc>
                <a:tc>
                  <a:txBody>
                    <a:bodyPr/>
                    <a:lstStyle/>
                    <a:p>
                      <a:pPr algn="ctr"/>
                      <a:r>
                        <a:rPr lang="en-US" sz="1200" dirty="0" smtClean="0"/>
                        <a:t>Menu</a:t>
                      </a:r>
                      <a:endParaRPr lang="en-US" sz="1200" dirty="0"/>
                    </a:p>
                  </a:txBody>
                  <a:tcPr anchor="b"/>
                </a:tc>
                <a:tc>
                  <a:txBody>
                    <a:bodyPr/>
                    <a:lstStyle/>
                    <a:p>
                      <a:pPr algn="ctr"/>
                      <a:r>
                        <a:rPr lang="en-US" sz="1200" dirty="0" smtClean="0"/>
                        <a:t>Quantity</a:t>
                      </a:r>
                      <a:endParaRPr lang="en-US" sz="1200" dirty="0"/>
                    </a:p>
                  </a:txBody>
                  <a:tcPr anchor="b"/>
                </a:tc>
                <a:tc>
                  <a:txBody>
                    <a:bodyPr/>
                    <a:lstStyle/>
                    <a:p>
                      <a:pPr algn="ctr"/>
                      <a:r>
                        <a:rPr lang="en-US" sz="1200" dirty="0" smtClean="0"/>
                        <a:t>Calories</a:t>
                      </a:r>
                      <a:endParaRPr lang="en-US" sz="1200" dirty="0"/>
                    </a:p>
                  </a:txBody>
                  <a:tcPr anchor="b"/>
                </a:tc>
                <a:tc>
                  <a:txBody>
                    <a:bodyPr/>
                    <a:lstStyle/>
                    <a:p>
                      <a:pPr algn="ctr"/>
                      <a:r>
                        <a:rPr lang="en-US" sz="1200" dirty="0" smtClean="0"/>
                        <a:t>Equipment</a:t>
                      </a:r>
                      <a:endParaRPr lang="en-US" sz="1200" dirty="0"/>
                    </a:p>
                  </a:txBody>
                  <a:tcPr anchor="b"/>
                </a:tc>
                <a:tc>
                  <a:txBody>
                    <a:bodyPr/>
                    <a:lstStyle/>
                    <a:p>
                      <a:pPr algn="ctr"/>
                      <a:r>
                        <a:rPr lang="en-US" sz="1200" dirty="0" smtClean="0"/>
                        <a:t>Utensils</a:t>
                      </a:r>
                      <a:endParaRPr lang="en-US" sz="1200" dirty="0"/>
                    </a:p>
                  </a:txBody>
                  <a:tcPr anchor="b"/>
                </a:tc>
              </a:tr>
              <a:tr h="370840">
                <a:tc rowSpan="9">
                  <a:txBody>
                    <a:bodyPr/>
                    <a:lstStyle/>
                    <a:p>
                      <a:pPr algn="ctr"/>
                      <a:r>
                        <a:rPr lang="en-US" sz="1600" b="1" dirty="0" smtClean="0">
                          <a:solidFill>
                            <a:schemeClr val="bg1"/>
                          </a:solidFill>
                        </a:rPr>
                        <a:t>Breakfast</a:t>
                      </a:r>
                      <a:endParaRPr lang="en-US" sz="1600" b="1" dirty="0">
                        <a:solidFill>
                          <a:schemeClr val="bg1"/>
                        </a:solidFill>
                      </a:endParaRPr>
                    </a:p>
                  </a:txBody>
                  <a:tcPr vert="vert270" anchor="ctr">
                    <a:solidFill>
                      <a:schemeClr val="accent2"/>
                    </a:solidFill>
                  </a:tcPr>
                </a:tc>
                <a:tc>
                  <a:txBody>
                    <a:bodyPr/>
                    <a:lstStyle/>
                    <a:p>
                      <a:pPr algn="ctr"/>
                      <a:r>
                        <a:rPr lang="en-US" sz="1200" b="1" dirty="0" smtClean="0"/>
                        <a:t>Fruits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Vegetables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Grain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Protein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Dairy</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TextBox 5"/>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579895820"/>
      </p:ext>
    </p:extLst>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7162800" cy="762000"/>
          </a:xfrm>
        </p:spPr>
        <p:txBody>
          <a:bodyPr/>
          <a:lstStyle/>
          <a:p>
            <a:r>
              <a:rPr lang="en-US" sz="2800" b="1" dirty="0" smtClean="0">
                <a:solidFill>
                  <a:srgbClr val="C00000"/>
                </a:solidFill>
              </a:rPr>
              <a:t>Backpacking Shopping List Template</a:t>
            </a:r>
            <a:endParaRPr lang="en-US" sz="2800" b="1" dirty="0">
              <a:solidFill>
                <a:srgbClr val="C00000"/>
              </a:solidFill>
            </a:endParaRPr>
          </a:p>
        </p:txBody>
      </p:sp>
      <p:graphicFrame>
        <p:nvGraphicFramePr>
          <p:cNvPr id="4" name="Content Placeholder 3"/>
          <p:cNvGraphicFramePr>
            <a:graphicFrameLocks noGrp="1"/>
          </p:cNvGraphicFramePr>
          <p:nvPr>
            <p:ph idx="1"/>
          </p:nvPr>
        </p:nvGraphicFramePr>
        <p:xfrm>
          <a:off x="914400" y="1752600"/>
          <a:ext cx="7315200" cy="3708400"/>
        </p:xfrm>
        <a:graphic>
          <a:graphicData uri="http://schemas.openxmlformats.org/drawingml/2006/table">
            <a:tbl>
              <a:tblPr firstRow="1" bandRow="1">
                <a:tableStyleId>{21E4AEA4-8DFA-4A89-87EB-49C32662AFE0}</a:tableStyleId>
              </a:tblPr>
              <a:tblGrid>
                <a:gridCol w="548640"/>
                <a:gridCol w="1432560"/>
                <a:gridCol w="2971800"/>
                <a:gridCol w="1295400"/>
                <a:gridCol w="1066800"/>
              </a:tblGrid>
              <a:tr h="370840">
                <a:tc rowSpan="9">
                  <a:txBody>
                    <a:bodyPr/>
                    <a:lstStyle/>
                    <a:p>
                      <a:pPr algn="ctr"/>
                      <a:r>
                        <a:rPr lang="en-US" dirty="0" smtClean="0"/>
                        <a:t>Breakfast 1</a:t>
                      </a:r>
                      <a:endParaRPr lang="en-US" dirty="0"/>
                    </a:p>
                  </a:txBody>
                  <a:tcPr vert="vert270" anchor="ctr"/>
                </a:tc>
                <a:tc>
                  <a:txBody>
                    <a:bodyPr/>
                    <a:lstStyle/>
                    <a:p>
                      <a:pPr algn="ctr"/>
                      <a:r>
                        <a:rPr lang="en-US" sz="1600" dirty="0" smtClean="0"/>
                        <a:t>Menu Item</a:t>
                      </a:r>
                      <a:endParaRPr lang="en-US" sz="1600" dirty="0"/>
                    </a:p>
                  </a:txBody>
                  <a:tcPr anchor="ctr"/>
                </a:tc>
                <a:tc>
                  <a:txBody>
                    <a:bodyPr/>
                    <a:lstStyle/>
                    <a:p>
                      <a:pPr algn="ctr"/>
                      <a:r>
                        <a:rPr lang="en-US" sz="1600" dirty="0" smtClean="0"/>
                        <a:t>Components to purchase</a:t>
                      </a:r>
                      <a:endParaRPr lang="en-US" sz="1600" dirty="0"/>
                    </a:p>
                  </a:txBody>
                  <a:tcPr anchor="ctr"/>
                </a:tc>
                <a:tc>
                  <a:txBody>
                    <a:bodyPr/>
                    <a:lstStyle/>
                    <a:p>
                      <a:pPr algn="ctr"/>
                      <a:r>
                        <a:rPr lang="en-US" sz="1600" dirty="0" smtClean="0"/>
                        <a:t>Quantity</a:t>
                      </a:r>
                      <a:endParaRPr lang="en-US" sz="1600" dirty="0"/>
                    </a:p>
                  </a:txBody>
                  <a:tcPr anchor="ctr"/>
                </a:tc>
                <a:tc>
                  <a:txBody>
                    <a:bodyPr/>
                    <a:lstStyle/>
                    <a:p>
                      <a:pPr algn="ctr"/>
                      <a:r>
                        <a:rPr lang="en-US" sz="1600" dirty="0" smtClean="0"/>
                        <a:t>Cost</a:t>
                      </a:r>
                      <a:endParaRPr lang="en-US" sz="1600" dirty="0"/>
                    </a:p>
                  </a:txBody>
                  <a:tcPr anchor="ct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gridSpan="4">
                  <a:txBody>
                    <a:bodyPr/>
                    <a:lstStyle/>
                    <a:p>
                      <a:pPr algn="r"/>
                      <a:r>
                        <a:rPr lang="en-US" b="1" dirty="0" smtClean="0"/>
                        <a:t>Breakfast 1 Total Cost</a:t>
                      </a:r>
                      <a:endParaRPr lang="en-US" b="1"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2255671534"/>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a:pPr>
            <a:r>
              <a:rPr lang="en-US" sz="1300" dirty="0"/>
              <a:t>Using the MyPlate food guide or the current USDA nutrition model, plan a menu for trail hiking or backpacking that includes one breakfast, one lunch, one dinner, and one snack. These meals must not require refrigeration and are to be consumed by three to five people (including you). Be sure to keep in mind any special needs (such as food allergies) and how you will keep your foods safe and free from cross-contamination. List the equipment and utensils needed to prepare and serve these meals. </a:t>
            </a:r>
          </a:p>
          <a:p>
            <a:pPr marL="800100" lvl="1" indent="-342900">
              <a:buClrTx/>
              <a:buFont typeface="+mj-lt"/>
              <a:buAutoNum type="alphaLcPeriod"/>
            </a:pPr>
            <a:r>
              <a:rPr lang="en-US" sz="1300" dirty="0"/>
              <a:t>Create a shopping list for your meals, showing the amount of food needed to prepare and serve each meal, and the cost for each meal. </a:t>
            </a:r>
          </a:p>
          <a:p>
            <a:pPr marL="800100" lvl="1" indent="-342900">
              <a:buClrTx/>
              <a:buFont typeface="+mj-lt"/>
              <a:buAutoNum type="alphaLcPeriod"/>
            </a:pPr>
            <a:r>
              <a:rPr lang="en-US" sz="1300" dirty="0">
                <a:solidFill>
                  <a:srgbClr val="C00000"/>
                </a:solidFill>
              </a:rPr>
              <a:t>Share and discuss your meal plan and shopping list with your counselor. Your plan must include how to repackage foods for your hike or backpacking trip to eliminate as much bulk, weight, and garbage as possible.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662880026"/>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315200" cy="762000"/>
          </a:xfrm>
        </p:spPr>
        <p:txBody>
          <a:bodyPr/>
          <a:lstStyle/>
          <a:p>
            <a:r>
              <a:rPr lang="en-US" sz="2800" b="1" dirty="0" smtClean="0">
                <a:solidFill>
                  <a:srgbClr val="C00000"/>
                </a:solidFill>
              </a:rPr>
              <a:t>Reducing Bulk, Weight, and Garbage</a:t>
            </a:r>
            <a:endParaRPr lang="en-US" sz="2800" b="1" dirty="0">
              <a:solidFill>
                <a:srgbClr val="C00000"/>
              </a:solidFill>
            </a:endParaRPr>
          </a:p>
        </p:txBody>
      </p:sp>
      <p:sp>
        <p:nvSpPr>
          <p:cNvPr id="3" name="Content Placeholder 2"/>
          <p:cNvSpPr>
            <a:spLocks noGrp="1"/>
          </p:cNvSpPr>
          <p:nvPr>
            <p:ph idx="1"/>
          </p:nvPr>
        </p:nvSpPr>
        <p:spPr>
          <a:xfrm>
            <a:off x="914400" y="1676400"/>
            <a:ext cx="7315200" cy="3962400"/>
          </a:xfrm>
        </p:spPr>
        <p:txBody>
          <a:bodyPr/>
          <a:lstStyle/>
          <a:p>
            <a:pPr>
              <a:buClrTx/>
            </a:pPr>
            <a:r>
              <a:rPr lang="en-US" dirty="0" smtClean="0">
                <a:effectLst/>
              </a:rPr>
              <a:t>When deciding what food to carry, choose those food items that deliver the most calories for the weight or bulk you have to pack. </a:t>
            </a:r>
          </a:p>
          <a:p>
            <a:pPr lvl="1">
              <a:buClrTx/>
            </a:pPr>
            <a:r>
              <a:rPr lang="en-US" dirty="0" smtClean="0">
                <a:effectLst/>
              </a:rPr>
              <a:t>Fatty foods that travel well often have double the calories per ounce of carbohydrates. </a:t>
            </a:r>
          </a:p>
          <a:p>
            <a:pPr>
              <a:buClrTx/>
            </a:pPr>
            <a:r>
              <a:rPr lang="en-US" b="0" i="0" u="none" strike="noStrike" baseline="0" dirty="0" smtClean="0"/>
              <a:t>Measure your portions when you pack so that you only bring what you need.</a:t>
            </a:r>
          </a:p>
          <a:p>
            <a:pPr lvl="1">
              <a:buClrTx/>
            </a:pPr>
            <a:r>
              <a:rPr lang="en-US" b="0" i="0" u="none" strike="noStrike" baseline="0" dirty="0" smtClean="0"/>
              <a:t>Serving size on package label is a good starting point. </a:t>
            </a:r>
          </a:p>
          <a:p>
            <a:pPr>
              <a:buClrTx/>
            </a:pPr>
            <a:r>
              <a:rPr lang="en-US" dirty="0" smtClean="0">
                <a:effectLst/>
              </a:rPr>
              <a:t>Consider the weight of the container itself (no canned goods or jars). </a:t>
            </a:r>
          </a:p>
          <a:p>
            <a:pPr>
              <a:buClrTx/>
            </a:pPr>
            <a:r>
              <a:rPr lang="en-US" dirty="0" smtClean="0">
                <a:effectLst/>
              </a:rPr>
              <a:t>Use freeze-dried or dehydrated foods you can mix with water found near your campsites to minimize weight. </a:t>
            </a:r>
          </a:p>
          <a:p>
            <a:pPr>
              <a:buClrTx/>
            </a:pPr>
            <a:r>
              <a:rPr lang="en-US" dirty="0" smtClean="0">
                <a:effectLst/>
              </a:rPr>
              <a:t>Remove food </a:t>
            </a:r>
            <a:r>
              <a:rPr lang="en-US" dirty="0" smtClean="0"/>
              <a:t>from</a:t>
            </a:r>
            <a:r>
              <a:rPr lang="en-US" dirty="0" smtClean="0">
                <a:effectLst/>
              </a:rPr>
              <a:t> its original packaging and carry serving-sized amounts in Ziploc baggies. </a:t>
            </a:r>
          </a:p>
          <a:p>
            <a:pPr lvl="1">
              <a:buClrTx/>
            </a:pPr>
            <a:r>
              <a:rPr lang="en-US" dirty="0" smtClean="0">
                <a:effectLst/>
              </a:rPr>
              <a:t>This cuts down on weight and trash, and the bags can have many other uses during your trip.</a:t>
            </a:r>
            <a:endParaRPr lang="en-US" dirty="0" smtClean="0"/>
          </a:p>
          <a:p>
            <a:pPr>
              <a:buClrTx/>
            </a:pPr>
            <a:endParaRPr lang="en-US" dirty="0"/>
          </a:p>
        </p:txBody>
      </p:sp>
    </p:spTree>
    <p:extLst>
      <p:ext uri="{BB962C8B-B14F-4D97-AF65-F5344CB8AC3E}">
        <p14:creationId xmlns:p14="http://schemas.microsoft.com/office/powerpoint/2010/main" val="2159297436"/>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4267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startAt="4"/>
            </a:pPr>
            <a:r>
              <a:rPr lang="en-US" sz="1300" dirty="0" smtClean="0"/>
              <a:t>While </a:t>
            </a:r>
            <a:r>
              <a:rPr lang="en-US" sz="1300" dirty="0"/>
              <a:t>on a trail hike or backpacking trip, prepare and serve two meals and a snack from the menu planned for this requirement. At least one of those meals must be cooked over a fire, or an approved trail stove (with proper supervision</a:t>
            </a:r>
            <a:r>
              <a:rPr lang="en-US" sz="1300" dirty="0" smtClean="0"/>
              <a:t>).</a:t>
            </a:r>
            <a:endParaRPr lang="en-US" sz="1300" dirty="0"/>
          </a:p>
          <a:p>
            <a:pPr marL="800100" lvl="1" indent="-342900">
              <a:buClrTx/>
              <a:buFont typeface="+mj-lt"/>
              <a:buAutoNum type="alphaLcPeriod" startAt="4"/>
            </a:pPr>
            <a:r>
              <a:rPr lang="en-US" sz="1300" dirty="0">
                <a:solidFill>
                  <a:srgbClr val="C00000"/>
                </a:solidFill>
              </a:rPr>
              <a:t>After each meal, have those you served evaluate the meal on presentation and taste, then evaluate your own meal. Discuss what you learned with your counselor, including any adjustments that could have improved or enhanced your meals. Tell how planning and preparation help ensure successful trail hiking or backpacking meals. </a:t>
            </a:r>
          </a:p>
          <a:p>
            <a:pPr marL="800100" lvl="1" indent="-342900">
              <a:buClrTx/>
              <a:buFont typeface="+mj-lt"/>
              <a:buAutoNum type="alphaLcPeriod" startAt="4"/>
            </a:pPr>
            <a:r>
              <a:rPr lang="en-US" sz="1300" dirty="0"/>
              <a:t>Discuss how you followed the Outdoor Code and no-trace principles during your outing. Explain to your counselor how you cleaned any equipment, utensils, and the cooking site after each meal. Explain how you properly </a:t>
            </a:r>
            <a:r>
              <a:rPr lang="en-US" sz="1300" dirty="0" smtClean="0"/>
              <a:t>disposed </a:t>
            </a:r>
            <a:r>
              <a:rPr lang="en-US" sz="1300" dirty="0"/>
              <a:t>of any dishwater and packed out all garbage. </a:t>
            </a:r>
            <a:endParaRPr lang="en-US" sz="1300" dirty="0" smtClean="0"/>
          </a:p>
          <a:p>
            <a:pPr marL="457200" lvl="1" indent="0">
              <a:buClrTx/>
              <a:buNone/>
            </a:pPr>
            <a:endParaRPr lang="en-US" sz="1300" dirty="0" smtClean="0"/>
          </a:p>
          <a:p>
            <a:pPr marL="457200" lvl="1" indent="0">
              <a:buClrTx/>
              <a:buNone/>
            </a:pP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075655337"/>
      </p:ext>
    </p:extLst>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778" y="914400"/>
            <a:ext cx="7156622" cy="762000"/>
          </a:xfrm>
        </p:spPr>
        <p:txBody>
          <a:bodyPr/>
          <a:lstStyle/>
          <a:p>
            <a:r>
              <a:rPr lang="en-US" sz="2800" b="1" dirty="0" smtClean="0">
                <a:solidFill>
                  <a:srgbClr val="C00000"/>
                </a:solidFill>
              </a:rPr>
              <a:t>Camp Cooking Evaluation Template</a:t>
            </a:r>
            <a:endParaRPr lang="en-US" sz="2800" b="1" dirty="0">
              <a:solidFill>
                <a:srgbClr val="C00000"/>
              </a:solidFill>
            </a:endParaRPr>
          </a:p>
        </p:txBody>
      </p:sp>
      <p:graphicFrame>
        <p:nvGraphicFramePr>
          <p:cNvPr id="4" name="Content Placeholder 3"/>
          <p:cNvGraphicFramePr>
            <a:graphicFrameLocks noGrp="1"/>
          </p:cNvGraphicFramePr>
          <p:nvPr>
            <p:ph idx="1"/>
          </p:nvPr>
        </p:nvGraphicFramePr>
        <p:xfrm>
          <a:off x="914400" y="1752600"/>
          <a:ext cx="7315200" cy="2966720"/>
        </p:xfrm>
        <a:graphic>
          <a:graphicData uri="http://schemas.openxmlformats.org/drawingml/2006/table">
            <a:tbl>
              <a:tblPr firstRow="1" bandRow="1">
                <a:tableStyleId>{21E4AEA4-8DFA-4A89-87EB-49C32662AFE0}</a:tableStyleId>
              </a:tblPr>
              <a:tblGrid>
                <a:gridCol w="914400"/>
                <a:gridCol w="1600200"/>
                <a:gridCol w="1600200"/>
                <a:gridCol w="1600200"/>
                <a:gridCol w="1600200"/>
              </a:tblGrid>
              <a:tr h="370840">
                <a:tc>
                  <a:txBody>
                    <a:bodyPr/>
                    <a:lstStyle/>
                    <a:p>
                      <a:pPr algn="ctr"/>
                      <a:r>
                        <a:rPr lang="en-US" sz="1200" dirty="0" smtClean="0"/>
                        <a:t>Meal </a:t>
                      </a:r>
                      <a:endParaRPr lang="en-US" sz="1200" dirty="0"/>
                    </a:p>
                  </a:txBody>
                  <a:tcPr anchor="b"/>
                </a:tc>
                <a:tc gridSpan="2">
                  <a:txBody>
                    <a:bodyPr/>
                    <a:lstStyle/>
                    <a:p>
                      <a:pPr algn="ctr"/>
                      <a:r>
                        <a:rPr lang="en-US" sz="1200" dirty="0" smtClean="0"/>
                        <a:t>Evaluation by those served</a:t>
                      </a:r>
                      <a:endParaRPr lang="en-US" sz="1200" dirty="0"/>
                    </a:p>
                  </a:txBody>
                  <a:tcPr anchor="b"/>
                </a:tc>
                <a:tc hMerge="1">
                  <a:txBody>
                    <a:bodyPr/>
                    <a:lstStyle/>
                    <a:p>
                      <a:endParaRPr lang="en-US" dirty="0"/>
                    </a:p>
                  </a:txBody>
                  <a:tcPr/>
                </a:tc>
                <a:tc gridSpan="2">
                  <a:txBody>
                    <a:bodyPr/>
                    <a:lstStyle/>
                    <a:p>
                      <a:pPr algn="ctr"/>
                      <a:r>
                        <a:rPr lang="en-US" sz="1200" dirty="0" smtClean="0"/>
                        <a:t>Self Evaluation</a:t>
                      </a:r>
                      <a:endParaRPr lang="en-US" sz="1200" dirty="0"/>
                    </a:p>
                  </a:txBody>
                  <a:tcPr anchor="b"/>
                </a:tc>
                <a:tc hMerge="1">
                  <a:txBody>
                    <a:bodyPr/>
                    <a:lstStyle/>
                    <a:p>
                      <a:endParaRPr lang="en-US" dirty="0"/>
                    </a:p>
                  </a:txBody>
                  <a:tcPr/>
                </a:tc>
              </a:tr>
              <a:tr h="370840">
                <a:tc rowSpan="2">
                  <a:txBody>
                    <a:bodyPr/>
                    <a:lstStyle/>
                    <a:p>
                      <a:pPr algn="ctr"/>
                      <a:r>
                        <a:rPr lang="en-US" sz="1600" dirty="0" smtClean="0"/>
                        <a:t>Meal 1</a:t>
                      </a:r>
                      <a:endParaRPr lang="en-US" sz="1600" b="1" dirty="0"/>
                    </a:p>
                  </a:txBody>
                  <a:tcPr vert="vert270" anchor="ctr"/>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r>
              <a:tr h="2225040">
                <a:tc vMerge="1">
                  <a:txBody>
                    <a:bodyPr/>
                    <a:lstStyle/>
                    <a:p>
                      <a:endParaRPr lang="en-US"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5" name="TextBox 4"/>
          <p:cNvSpPr txBox="1"/>
          <p:nvPr/>
        </p:nvSpPr>
        <p:spPr>
          <a:xfrm>
            <a:off x="996778" y="4953000"/>
            <a:ext cx="7080422" cy="584775"/>
          </a:xfrm>
          <a:prstGeom prst="rect">
            <a:avLst/>
          </a:prstGeom>
          <a:noFill/>
        </p:spPr>
        <p:txBody>
          <a:bodyPr wrap="square" rtlCol="0">
            <a:spAutoFit/>
          </a:bodyPr>
          <a:lstStyle/>
          <a:p>
            <a:r>
              <a:rPr lang="en-US" sz="1600" u="none" dirty="0">
                <a:latin typeface="+mn-lt"/>
              </a:rPr>
              <a:t>After each meal, have those you served evaluate the meal </a:t>
            </a:r>
            <a:r>
              <a:rPr lang="en-US" sz="1600" u="none" dirty="0" smtClean="0">
                <a:latin typeface="+mn-lt"/>
              </a:rPr>
              <a:t>on presentation </a:t>
            </a:r>
            <a:r>
              <a:rPr lang="en-US" sz="1600" u="none" dirty="0">
                <a:latin typeface="+mn-lt"/>
              </a:rPr>
              <a:t>and taste, and then evaluate your </a:t>
            </a:r>
            <a:r>
              <a:rPr lang="en-US" sz="1600" u="none" dirty="0" smtClean="0">
                <a:latin typeface="+mn-lt"/>
              </a:rPr>
              <a:t>own meal</a:t>
            </a:r>
            <a:r>
              <a:rPr lang="en-US" sz="1600" u="none" dirty="0">
                <a:latin typeface="+mn-lt"/>
              </a:rPr>
              <a:t>.</a:t>
            </a:r>
            <a:endParaRPr lang="en-US" sz="1600" dirty="0">
              <a:latin typeface="+mn-lt"/>
            </a:endParaRPr>
          </a:p>
        </p:txBody>
      </p:sp>
    </p:spTree>
    <p:extLst>
      <p:ext uri="{BB962C8B-B14F-4D97-AF65-F5344CB8AC3E}">
        <p14:creationId xmlns:p14="http://schemas.microsoft.com/office/powerpoint/2010/main" val="986852935"/>
      </p:ext>
    </p:extLst>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4267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startAt="4"/>
            </a:pPr>
            <a:r>
              <a:rPr lang="en-US" sz="1300" dirty="0" smtClean="0"/>
              <a:t>While </a:t>
            </a:r>
            <a:r>
              <a:rPr lang="en-US" sz="1300" dirty="0"/>
              <a:t>on a trail hike or backpacking trip, prepare and serve two meals and a snack from the menu planned for this requirement. At least one of those meals must be cooked over a fire, or an approved trail stove (with proper supervision</a:t>
            </a:r>
            <a:r>
              <a:rPr lang="en-US" sz="1300" dirty="0" smtClean="0"/>
              <a:t>).</a:t>
            </a:r>
            <a:endParaRPr lang="en-US" sz="1300" dirty="0"/>
          </a:p>
          <a:p>
            <a:pPr marL="800100" lvl="1" indent="-342900">
              <a:buClrTx/>
              <a:buFont typeface="+mj-lt"/>
              <a:buAutoNum type="alphaLcPeriod" startAt="4"/>
            </a:pPr>
            <a:r>
              <a:rPr lang="en-US" sz="1300" dirty="0"/>
              <a:t>After each meal, have those you served evaluate the meal on presentation and taste, then evaluate your own meal. Discuss what you learned with your counselor, including any adjustments that could have improved or enhanced your meals. Tell how planning and preparation help ensure successful trail hiking or backpacking meals. </a:t>
            </a:r>
          </a:p>
          <a:p>
            <a:pPr marL="800100" lvl="1" indent="-342900">
              <a:buClrTx/>
              <a:buFont typeface="+mj-lt"/>
              <a:buAutoNum type="alphaLcPeriod" startAt="4"/>
            </a:pPr>
            <a:r>
              <a:rPr lang="en-US" sz="1300" dirty="0">
                <a:solidFill>
                  <a:srgbClr val="C00000"/>
                </a:solidFill>
              </a:rPr>
              <a:t>Discuss how you followed the Outdoor Code and no-trace principles during your outing. Explain to your counselor how you cleaned any equipment, utensils, and the cooking site after each meal. Explain how you properly </a:t>
            </a:r>
            <a:r>
              <a:rPr lang="en-US" sz="1300" dirty="0" smtClean="0">
                <a:solidFill>
                  <a:srgbClr val="C00000"/>
                </a:solidFill>
              </a:rPr>
              <a:t>disposed </a:t>
            </a:r>
            <a:r>
              <a:rPr lang="en-US" sz="1300" dirty="0">
                <a:solidFill>
                  <a:srgbClr val="C00000"/>
                </a:solidFill>
              </a:rPr>
              <a:t>of any dishwater and packed out all garbage. </a:t>
            </a:r>
            <a:endParaRPr lang="en-US" sz="1300" dirty="0" smtClean="0">
              <a:solidFill>
                <a:srgbClr val="C00000"/>
              </a:solidFill>
            </a:endParaRPr>
          </a:p>
          <a:p>
            <a:pPr marL="457200" lvl="1" indent="0">
              <a:buClrTx/>
              <a:buNone/>
            </a:pPr>
            <a:endParaRPr lang="en-US" sz="1300" dirty="0" smtClean="0"/>
          </a:p>
          <a:p>
            <a:pPr marL="457200" lvl="1" indent="0">
              <a:buClrTx/>
              <a:buNone/>
            </a:pP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027699628"/>
      </p:ext>
    </p:extLst>
  </p:cSld>
  <p:clrMapOvr>
    <a:masterClrMapping/>
  </p:clrMapOvr>
  <p:transition spd="slow"/>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Clean-Up</a:t>
            </a:r>
            <a:endParaRPr lang="en-US" sz="2800" b="1" dirty="0">
              <a:solidFill>
                <a:srgbClr val="C00000"/>
              </a:solidFill>
            </a:endParaRPr>
          </a:p>
        </p:txBody>
      </p:sp>
      <p:sp>
        <p:nvSpPr>
          <p:cNvPr id="3" name="Content Placeholder 2"/>
          <p:cNvSpPr>
            <a:spLocks noGrp="1"/>
          </p:cNvSpPr>
          <p:nvPr>
            <p:ph idx="1"/>
          </p:nvPr>
        </p:nvSpPr>
        <p:spPr/>
        <p:txBody>
          <a:bodyPr/>
          <a:lstStyle/>
          <a:p>
            <a:pPr>
              <a:buClrTx/>
            </a:pPr>
            <a:r>
              <a:rPr lang="en-US" dirty="0" smtClean="0"/>
              <a:t>Cooking the right amount of food makes the food disposal and dishwashing process much easier.</a:t>
            </a:r>
          </a:p>
          <a:p>
            <a:pPr>
              <a:buClrTx/>
            </a:pPr>
            <a:r>
              <a:rPr lang="en-US" dirty="0" smtClean="0"/>
              <a:t>Join the “clean plate club” by leaving as little food as possible on the plate. </a:t>
            </a:r>
          </a:p>
          <a:p>
            <a:pPr>
              <a:buClrTx/>
            </a:pPr>
            <a:r>
              <a:rPr lang="en-US" altLang="en-US" dirty="0" smtClean="0"/>
              <a:t>All dishwashing </a:t>
            </a:r>
            <a:r>
              <a:rPr lang="en-US" altLang="en-US" dirty="0"/>
              <a:t>should be done 200 feet away from any water </a:t>
            </a:r>
            <a:r>
              <a:rPr lang="en-US" altLang="en-US" dirty="0" smtClean="0"/>
              <a:t>source.</a:t>
            </a:r>
          </a:p>
          <a:p>
            <a:pPr>
              <a:buClrTx/>
            </a:pPr>
            <a:r>
              <a:rPr lang="en-US" altLang="en-US" dirty="0" smtClean="0"/>
              <a:t>Use the minimum amount of biodegradable soap that is necessary to clean the dishes. </a:t>
            </a:r>
          </a:p>
          <a:p>
            <a:pPr>
              <a:buClrTx/>
            </a:pPr>
            <a:r>
              <a:rPr lang="en-US" altLang="en-US" dirty="0" smtClean="0"/>
              <a:t>Rinse dishes with a small amount of filtered water to remove soap residue.</a:t>
            </a:r>
          </a:p>
          <a:p>
            <a:pPr>
              <a:buClrTx/>
            </a:pPr>
            <a:r>
              <a:rPr lang="en-US" altLang="en-US" dirty="0" smtClean="0"/>
              <a:t>After washing</a:t>
            </a:r>
            <a:r>
              <a:rPr lang="en-US" altLang="en-US" dirty="0"/>
              <a:t>, strain your dishwater through a fine mesh strainer (or a bandana) and broadcast the wastewater. </a:t>
            </a:r>
            <a:endParaRPr lang="en-US" altLang="en-US" dirty="0" smtClean="0"/>
          </a:p>
          <a:p>
            <a:pPr>
              <a:buClrTx/>
            </a:pPr>
            <a:r>
              <a:rPr lang="en-US" altLang="en-US" dirty="0"/>
              <a:t>P</a:t>
            </a:r>
            <a:r>
              <a:rPr lang="en-US" altLang="en-US" dirty="0" smtClean="0"/>
              <a:t>ack </a:t>
            </a:r>
            <a:r>
              <a:rPr lang="en-US" altLang="en-US" dirty="0"/>
              <a:t>out the food remnants in your garbage bag.</a:t>
            </a:r>
          </a:p>
          <a:p>
            <a:endParaRPr lang="en-US" dirty="0"/>
          </a:p>
        </p:txBody>
      </p:sp>
    </p:spTree>
    <p:extLst>
      <p:ext uri="{BB962C8B-B14F-4D97-AF65-F5344CB8AC3E}">
        <p14:creationId xmlns:p14="http://schemas.microsoft.com/office/powerpoint/2010/main" val="3818013492"/>
      </p:ext>
    </p:extLst>
  </p:cSld>
  <p:clrMapOvr>
    <a:masterClrMapping/>
  </p:clrMapOvr>
  <p:transition spd="slow"/>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7"/>
            </a:pPr>
            <a:r>
              <a:rPr lang="en-US" b="1" dirty="0">
                <a:solidFill>
                  <a:srgbClr val="C00000"/>
                </a:solidFill>
              </a:rPr>
              <a:t>Careers and Hobbies. Do ONE of the following:</a:t>
            </a:r>
          </a:p>
          <a:p>
            <a:pPr marL="800100" lvl="1" indent="-342900">
              <a:buClrTx/>
              <a:buFont typeface="+mj-lt"/>
              <a:buAutoNum type="alphaLcPeriod"/>
            </a:pPr>
            <a:r>
              <a:rPr lang="en-US" dirty="0" smtClean="0">
                <a:solidFill>
                  <a:srgbClr val="C00000"/>
                </a:solidFill>
              </a:rPr>
              <a:t>Identify </a:t>
            </a:r>
            <a:r>
              <a:rPr lang="en-US" dirty="0">
                <a:solidFill>
                  <a:srgbClr val="C00000"/>
                </a:solidFill>
              </a:rPr>
              <a:t>three career opportunities that would use skills and knowledge in cooking.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p>
          <a:p>
            <a:pPr marL="800100" lvl="1" indent="-342900">
              <a:buClrTx/>
              <a:buFont typeface="+mj-lt"/>
              <a:buAutoNum type="alphaLcPeriod"/>
            </a:pPr>
            <a:r>
              <a:rPr lang="en-US" dirty="0" smtClean="0"/>
              <a:t>Identify </a:t>
            </a:r>
            <a:r>
              <a:rPr lang="en-US" dirty="0"/>
              <a:t>how you might use the skills and knowledge in cooking to pursue a personal hobby or healthy lifestyle. Research the additional training required, expenses, and affiliation with organizations that would help you maximize the enjoyment and benefit you might gain from it. Discuss what you learned with your counselor and share what short-term and long-term goals you might have if you pursued this.</a:t>
            </a:r>
          </a:p>
          <a:p>
            <a:pPr>
              <a:defRPr/>
            </a:pPr>
            <a:endParaRPr lang="en-US" dirty="0" smtClean="0"/>
          </a:p>
          <a:p>
            <a:pPr>
              <a:defRPr/>
            </a:pPr>
            <a:endParaRPr lang="en-US" dirty="0" smtClean="0"/>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2107468446"/>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b="1" dirty="0" smtClean="0">
                <a:solidFill>
                  <a:srgbClr val="C00000"/>
                </a:solidFill>
              </a:rPr>
              <a:t>Culinary Careers</a:t>
            </a:r>
            <a:endParaRPr lang="en-US" sz="2800" b="1" dirty="0">
              <a:solidFill>
                <a:srgbClr val="C00000"/>
              </a:solidFill>
            </a:endParaRPr>
          </a:p>
        </p:txBody>
      </p:sp>
      <p:pic>
        <p:nvPicPr>
          <p:cNvPr id="6" name="Picture 5"/>
          <p:cNvPicPr>
            <a:picLocks noChangeAspect="1"/>
          </p:cNvPicPr>
          <p:nvPr/>
        </p:nvPicPr>
        <p:blipFill>
          <a:blip r:embed="rId2"/>
          <a:stretch>
            <a:fillRect/>
          </a:stretch>
        </p:blipFill>
        <p:spPr>
          <a:xfrm>
            <a:off x="2743200" y="1707292"/>
            <a:ext cx="3657600" cy="3996267"/>
          </a:xfrm>
          <a:prstGeom prst="rect">
            <a:avLst/>
          </a:prstGeom>
        </p:spPr>
      </p:pic>
    </p:spTree>
    <p:extLst>
      <p:ext uri="{BB962C8B-B14F-4D97-AF65-F5344CB8AC3E}">
        <p14:creationId xmlns:p14="http://schemas.microsoft.com/office/powerpoint/2010/main" val="300295721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2800" b="1" dirty="0" smtClean="0">
                <a:solidFill>
                  <a:srgbClr val="C00000"/>
                </a:solidFill>
              </a:rPr>
              <a:t>Heat Sources</a:t>
            </a:r>
            <a:br>
              <a:rPr lang="en-US" altLang="en-US" sz="2800" b="1" dirty="0" smtClean="0">
                <a:solidFill>
                  <a:srgbClr val="C00000"/>
                </a:solidFill>
              </a:rPr>
            </a:br>
            <a:r>
              <a:rPr lang="en-US" altLang="en-US" sz="2400" b="1" dirty="0" smtClean="0">
                <a:solidFill>
                  <a:srgbClr val="C00000"/>
                </a:solidFill>
              </a:rPr>
              <a:t>Common Cooking Injuries</a:t>
            </a:r>
            <a:endParaRPr lang="en-US" altLang="en-US" sz="2400" dirty="0" smtClean="0">
              <a:solidFill>
                <a:srgbClr val="C00000"/>
              </a:solidFill>
            </a:endParaRPr>
          </a:p>
        </p:txBody>
      </p:sp>
      <p:sp>
        <p:nvSpPr>
          <p:cNvPr id="21507" name="Rectangle 3"/>
          <p:cNvSpPr>
            <a:spLocks noGrp="1" noChangeArrowheads="1"/>
          </p:cNvSpPr>
          <p:nvPr>
            <p:ph sz="half" idx="1"/>
          </p:nvPr>
        </p:nvSpPr>
        <p:spPr>
          <a:xfrm>
            <a:off x="1066800" y="1981200"/>
            <a:ext cx="3733800" cy="3810000"/>
          </a:xfrm>
        </p:spPr>
        <p:txBody>
          <a:bodyPr/>
          <a:lstStyle/>
          <a:p>
            <a:pPr marL="365760" indent="-365760" eaLnBrk="1" hangingPunct="1">
              <a:spcBef>
                <a:spcPts val="600"/>
              </a:spcBef>
              <a:buClrTx/>
            </a:pPr>
            <a:r>
              <a:rPr lang="en-US" altLang="en-US" sz="2400" b="1" dirty="0" smtClean="0"/>
              <a:t>Burns and Scalds:</a:t>
            </a:r>
            <a:r>
              <a:rPr lang="en-US" altLang="en-US" sz="2400" dirty="0" smtClean="0"/>
              <a:t> </a:t>
            </a:r>
          </a:p>
          <a:p>
            <a:pPr marL="765810" lvl="2" indent="-365760" eaLnBrk="1" hangingPunct="1">
              <a:spcBef>
                <a:spcPts val="600"/>
              </a:spcBef>
              <a:buClrTx/>
            </a:pPr>
            <a:r>
              <a:rPr lang="en-US" altLang="en-US" dirty="0" smtClean="0"/>
              <a:t>Burns take place when contact is made with hot objects, chemicals, electrical sources, radiated heat, frozen surfaces, friction or radiation.  </a:t>
            </a:r>
          </a:p>
          <a:p>
            <a:pPr marL="765810" lvl="2" indent="-365760" eaLnBrk="1" hangingPunct="1">
              <a:spcBef>
                <a:spcPts val="600"/>
              </a:spcBef>
              <a:buClrTx/>
            </a:pPr>
            <a:r>
              <a:rPr lang="en-US" altLang="en-US" dirty="0" smtClean="0"/>
              <a:t>Scalds are from boiling fluids or steam.</a:t>
            </a:r>
          </a:p>
        </p:txBody>
      </p:sp>
      <p:pic>
        <p:nvPicPr>
          <p:cNvPr id="7172" name="Picture 2" descr="http://www.freewebs.com/ooikhor07/june03a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800600" y="2133600"/>
            <a:ext cx="3276600" cy="2454275"/>
          </a:xfr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500"/>
                                        <p:tgtEl>
                                          <p:spTgt spid="71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Effect transition="in" filter="fade">
                                      <p:cBhvr>
                                        <p:cTn id="13" dur="500"/>
                                        <p:tgtEl>
                                          <p:spTgt spid="2150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2" end="2"/>
                                            </p:txEl>
                                          </p:spTgt>
                                        </p:tgtEl>
                                        <p:attrNameLst>
                                          <p:attrName>style.visibility</p:attrName>
                                        </p:attrNameLst>
                                      </p:cBhvr>
                                      <p:to>
                                        <p:strVal val="visible"/>
                                      </p:to>
                                    </p:set>
                                    <p:animEffect transition="in" filter="fade">
                                      <p:cBhvr>
                                        <p:cTn id="16" dur="5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6096000" cy="914400"/>
          </a:xfrm>
        </p:spPr>
        <p:txBody>
          <a:bodyPr/>
          <a:lstStyle/>
          <a:p>
            <a:r>
              <a:rPr lang="en-US" dirty="0">
                <a:solidFill>
                  <a:srgbClr val="C00000"/>
                </a:solidFill>
              </a:rPr>
              <a:t>Chef (Executive Chef, Sous Chef, Line Cook</a:t>
            </a:r>
            <a:r>
              <a:rPr lang="en-US" dirty="0" smtClean="0">
                <a:solidFill>
                  <a:srgbClr val="C00000"/>
                </a:solidFill>
              </a:rPr>
              <a:t>)</a:t>
            </a:r>
            <a:endParaRPr lang="en-US" dirty="0">
              <a:solidFill>
                <a:srgbClr val="C00000"/>
              </a:solidFill>
            </a:endParaRPr>
          </a:p>
        </p:txBody>
      </p:sp>
      <p:sp>
        <p:nvSpPr>
          <p:cNvPr id="3" name="Content Placeholder 2"/>
          <p:cNvSpPr>
            <a:spLocks noGrp="1"/>
          </p:cNvSpPr>
          <p:nvPr>
            <p:ph idx="1"/>
          </p:nvPr>
        </p:nvSpPr>
        <p:spPr>
          <a:xfrm>
            <a:off x="838200" y="1752600"/>
            <a:ext cx="7162800" cy="4343400"/>
          </a:xfrm>
        </p:spPr>
        <p:txBody>
          <a:bodyPr/>
          <a:lstStyle/>
          <a:p>
            <a:r>
              <a:rPr lang="en-US" dirty="0" smtClean="0"/>
              <a:t>Training </a:t>
            </a:r>
            <a:r>
              <a:rPr lang="en-US" dirty="0"/>
              <a:t>&amp; Education:</a:t>
            </a:r>
          </a:p>
          <a:p>
            <a:pPr lvl="1"/>
            <a:r>
              <a:rPr lang="en-US" sz="1300" dirty="0" smtClean="0"/>
              <a:t>Culinary </a:t>
            </a:r>
            <a:r>
              <a:rPr lang="en-US" sz="1300" dirty="0"/>
              <a:t>school (optional but recommended)</a:t>
            </a:r>
          </a:p>
          <a:p>
            <a:pPr lvl="1"/>
            <a:r>
              <a:rPr lang="en-US" sz="1300" dirty="0" smtClean="0"/>
              <a:t>Apprenticeship </a:t>
            </a:r>
            <a:r>
              <a:rPr lang="en-US" sz="1300" dirty="0"/>
              <a:t>or on-the-job training</a:t>
            </a:r>
          </a:p>
          <a:p>
            <a:pPr lvl="1"/>
            <a:r>
              <a:rPr lang="en-US" sz="1300" dirty="0" smtClean="0"/>
              <a:t>Associate’s </a:t>
            </a:r>
            <a:r>
              <a:rPr lang="en-US" sz="1300" dirty="0"/>
              <a:t>or Bachelor’s degree in Culinary Arts (optional)</a:t>
            </a:r>
          </a:p>
          <a:p>
            <a:r>
              <a:rPr lang="en-US" dirty="0" smtClean="0"/>
              <a:t>Certifications</a:t>
            </a:r>
            <a:r>
              <a:rPr lang="en-US" dirty="0"/>
              <a:t>:</a:t>
            </a:r>
          </a:p>
          <a:p>
            <a:pPr lvl="1"/>
            <a:r>
              <a:rPr lang="en-US" sz="1300" dirty="0" err="1" smtClean="0"/>
              <a:t>ServSafe</a:t>
            </a:r>
            <a:r>
              <a:rPr lang="en-US" sz="1300" dirty="0" smtClean="0"/>
              <a:t> </a:t>
            </a:r>
            <a:r>
              <a:rPr lang="en-US" sz="1300" dirty="0"/>
              <a:t>Food Handler Certification</a:t>
            </a:r>
          </a:p>
          <a:p>
            <a:pPr lvl="1"/>
            <a:r>
              <a:rPr lang="en-US" sz="1300" dirty="0" smtClean="0"/>
              <a:t>American </a:t>
            </a:r>
            <a:r>
              <a:rPr lang="en-US" sz="1300" dirty="0"/>
              <a:t>Culinary Federation (ACF) Certification (optional)</a:t>
            </a:r>
          </a:p>
          <a:p>
            <a:r>
              <a:rPr lang="en-US" dirty="0" smtClean="0"/>
              <a:t>Experience </a:t>
            </a:r>
            <a:r>
              <a:rPr lang="en-US" dirty="0"/>
              <a:t>&amp; Expenses:</a:t>
            </a:r>
          </a:p>
          <a:p>
            <a:pPr lvl="1"/>
            <a:r>
              <a:rPr lang="en-US" sz="1300" dirty="0" smtClean="0"/>
              <a:t>2–4 </a:t>
            </a:r>
            <a:r>
              <a:rPr lang="en-US" sz="1300" dirty="0"/>
              <a:t>years in a kitchen</a:t>
            </a:r>
          </a:p>
          <a:p>
            <a:pPr lvl="1"/>
            <a:r>
              <a:rPr lang="en-US" sz="1300" dirty="0" smtClean="0"/>
              <a:t>Culinary </a:t>
            </a:r>
            <a:r>
              <a:rPr lang="en-US" sz="1300" dirty="0"/>
              <a:t>school costs: $10,000–$50,000</a:t>
            </a:r>
          </a:p>
          <a:p>
            <a:pPr lvl="1"/>
            <a:r>
              <a:rPr lang="en-US" sz="1300" dirty="0" smtClean="0"/>
              <a:t>Apprenticeship </a:t>
            </a:r>
            <a:r>
              <a:rPr lang="en-US" sz="1300" dirty="0"/>
              <a:t>may be paid or unpaid</a:t>
            </a:r>
          </a:p>
          <a:p>
            <a:r>
              <a:rPr lang="en-US" dirty="0" smtClean="0"/>
              <a:t>Employment </a:t>
            </a:r>
            <a:r>
              <a:rPr lang="en-US" dirty="0"/>
              <a:t>Outlook &amp; Salary:</a:t>
            </a:r>
          </a:p>
          <a:p>
            <a:pPr lvl="1"/>
            <a:r>
              <a:rPr lang="en-US" sz="1300" dirty="0" smtClean="0"/>
              <a:t>Starting </a:t>
            </a:r>
            <a:r>
              <a:rPr lang="en-US" sz="1300" dirty="0"/>
              <a:t>Salary: $30,000–$50,000/year</a:t>
            </a:r>
          </a:p>
          <a:p>
            <a:pPr lvl="1"/>
            <a:r>
              <a:rPr lang="en-US" sz="1300" dirty="0" smtClean="0"/>
              <a:t>High </a:t>
            </a:r>
            <a:r>
              <a:rPr lang="en-US" sz="1300" dirty="0"/>
              <a:t>demand in restaurants, hotels, and catering</a:t>
            </a:r>
          </a:p>
          <a:p>
            <a:pPr lvl="1"/>
            <a:r>
              <a:rPr lang="en-US" sz="1300" dirty="0" smtClean="0"/>
              <a:t>Career </a:t>
            </a:r>
            <a:r>
              <a:rPr lang="en-US" sz="1300" dirty="0"/>
              <a:t>growth: Line Cook → Sous Chef → Executive Chef</a:t>
            </a:r>
          </a:p>
          <a:p>
            <a:r>
              <a:rPr lang="en-US" dirty="0" smtClean="0"/>
              <a:t>Career </a:t>
            </a:r>
            <a:r>
              <a:rPr lang="en-US" dirty="0"/>
              <a:t>Goals:</a:t>
            </a:r>
          </a:p>
          <a:p>
            <a:pPr lvl="1"/>
            <a:r>
              <a:rPr lang="en-US" sz="1300" dirty="0" smtClean="0"/>
              <a:t>Open </a:t>
            </a:r>
            <a:r>
              <a:rPr lang="en-US" sz="1300" dirty="0"/>
              <a:t>a restaurant or become a head chef at a prestigious location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1733372"/>
            <a:ext cx="2327791" cy="3200400"/>
          </a:xfrm>
          <a:prstGeom prst="rect">
            <a:avLst/>
          </a:prstGeom>
        </p:spPr>
      </p:pic>
    </p:spTree>
    <p:extLst>
      <p:ext uri="{BB962C8B-B14F-4D97-AF65-F5344CB8AC3E}">
        <p14:creationId xmlns:p14="http://schemas.microsoft.com/office/powerpoint/2010/main" val="59925961"/>
      </p:ext>
    </p:extLst>
  </p:cSld>
  <p:clrMapOvr>
    <a:masterClrMapping/>
  </p:clrMapOvr>
  <p:transition spd="slow"/>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Pastry Chef (Baker, </a:t>
            </a:r>
            <a:r>
              <a:rPr lang="en-US" dirty="0" err="1">
                <a:solidFill>
                  <a:srgbClr val="C00000"/>
                </a:solidFill>
              </a:rPr>
              <a:t>Pâtissier</a:t>
            </a:r>
            <a:r>
              <a:rPr lang="en-US" dirty="0" smtClean="0">
                <a:solidFill>
                  <a:srgbClr val="C00000"/>
                </a:solidFill>
              </a:rPr>
              <a:t>)</a:t>
            </a:r>
            <a:endParaRPr lang="en-US" dirty="0">
              <a:solidFill>
                <a:srgbClr val="C00000"/>
              </a:solidFill>
            </a:endParaRPr>
          </a:p>
        </p:txBody>
      </p:sp>
      <p:sp>
        <p:nvSpPr>
          <p:cNvPr id="3" name="Content Placeholder 2"/>
          <p:cNvSpPr>
            <a:spLocks noGrp="1"/>
          </p:cNvSpPr>
          <p:nvPr>
            <p:ph idx="1"/>
          </p:nvPr>
        </p:nvSpPr>
        <p:spPr>
          <a:xfrm>
            <a:off x="838200" y="1752600"/>
            <a:ext cx="5562600" cy="4114800"/>
          </a:xfrm>
        </p:spPr>
        <p:txBody>
          <a:bodyPr/>
          <a:lstStyle/>
          <a:p>
            <a:r>
              <a:rPr lang="en-US" dirty="0" smtClean="0"/>
              <a:t>Training </a:t>
            </a:r>
            <a:r>
              <a:rPr lang="en-US" dirty="0"/>
              <a:t>&amp; Education:</a:t>
            </a:r>
          </a:p>
          <a:p>
            <a:pPr lvl="1"/>
            <a:r>
              <a:rPr lang="en-US" sz="1300" dirty="0" smtClean="0"/>
              <a:t>Culinary </a:t>
            </a:r>
            <a:r>
              <a:rPr lang="en-US" sz="1300" dirty="0"/>
              <a:t>or pastry school</a:t>
            </a:r>
          </a:p>
          <a:p>
            <a:pPr lvl="1"/>
            <a:r>
              <a:rPr lang="en-US" sz="1300" dirty="0" smtClean="0"/>
              <a:t>Associate’s </a:t>
            </a:r>
            <a:r>
              <a:rPr lang="en-US" sz="1300" dirty="0"/>
              <a:t>degree in Baking and Pastry Arts</a:t>
            </a:r>
          </a:p>
          <a:p>
            <a:pPr lvl="1"/>
            <a:r>
              <a:rPr lang="en-US" sz="1300" dirty="0" smtClean="0"/>
              <a:t>Apprenticeship </a:t>
            </a:r>
            <a:r>
              <a:rPr lang="en-US" sz="1300" dirty="0"/>
              <a:t>under an experienced pastry chef</a:t>
            </a:r>
          </a:p>
          <a:p>
            <a:r>
              <a:rPr lang="en-US" dirty="0" smtClean="0"/>
              <a:t>Certifications</a:t>
            </a:r>
            <a:r>
              <a:rPr lang="en-US" dirty="0"/>
              <a:t>:</a:t>
            </a:r>
          </a:p>
          <a:p>
            <a:pPr lvl="1"/>
            <a:r>
              <a:rPr lang="en-US" sz="1300" dirty="0" smtClean="0"/>
              <a:t>Certified </a:t>
            </a:r>
            <a:r>
              <a:rPr lang="en-US" sz="1300" dirty="0"/>
              <a:t>Pastry Culinarian (CPC) from ACF</a:t>
            </a:r>
          </a:p>
          <a:p>
            <a:r>
              <a:rPr lang="en-US" dirty="0" smtClean="0"/>
              <a:t>Experience </a:t>
            </a:r>
            <a:r>
              <a:rPr lang="en-US" dirty="0"/>
              <a:t>&amp; Expenses:</a:t>
            </a:r>
          </a:p>
          <a:p>
            <a:pPr lvl="1"/>
            <a:r>
              <a:rPr lang="en-US" sz="1300" dirty="0" smtClean="0"/>
              <a:t>Pastry </a:t>
            </a:r>
            <a:r>
              <a:rPr lang="en-US" sz="1300" dirty="0"/>
              <a:t>school: $10,000–$40,000</a:t>
            </a:r>
          </a:p>
          <a:p>
            <a:pPr lvl="1"/>
            <a:r>
              <a:rPr lang="en-US" sz="1300" dirty="0" smtClean="0"/>
              <a:t>Requires </a:t>
            </a:r>
            <a:r>
              <a:rPr lang="en-US" sz="1300" dirty="0"/>
              <a:t>creativity and attention to detail</a:t>
            </a:r>
          </a:p>
          <a:p>
            <a:r>
              <a:rPr lang="en-US" dirty="0" smtClean="0"/>
              <a:t>Employment </a:t>
            </a:r>
            <a:r>
              <a:rPr lang="en-US" dirty="0"/>
              <a:t>Outlook &amp; Salary:</a:t>
            </a:r>
          </a:p>
          <a:p>
            <a:pPr lvl="1"/>
            <a:r>
              <a:rPr lang="en-US" sz="1300" dirty="0" smtClean="0"/>
              <a:t>Starting </a:t>
            </a:r>
            <a:r>
              <a:rPr lang="en-US" sz="1300" dirty="0"/>
              <a:t>Salary: $28,000–$45,000/year</a:t>
            </a:r>
          </a:p>
          <a:p>
            <a:pPr lvl="1"/>
            <a:r>
              <a:rPr lang="en-US" sz="1300" dirty="0" smtClean="0"/>
              <a:t>Work </a:t>
            </a:r>
            <a:r>
              <a:rPr lang="en-US" sz="1300" dirty="0"/>
              <a:t>in bakeries, hotels, cafes, or self-employed</a:t>
            </a:r>
          </a:p>
          <a:p>
            <a:pPr lvl="1"/>
            <a:r>
              <a:rPr lang="en-US" sz="1300" dirty="0" smtClean="0"/>
              <a:t>Career </a:t>
            </a:r>
            <a:r>
              <a:rPr lang="en-US" sz="1300" dirty="0"/>
              <a:t>growth: Assistant Baker → Pastry Chef → Bakery Owner</a:t>
            </a:r>
          </a:p>
          <a:p>
            <a:r>
              <a:rPr lang="en-US" dirty="0" smtClean="0"/>
              <a:t>Career </a:t>
            </a:r>
            <a:r>
              <a:rPr lang="en-US" dirty="0"/>
              <a:t>Goals:</a:t>
            </a:r>
          </a:p>
          <a:p>
            <a:r>
              <a:rPr lang="en-US" sz="1300" dirty="0" smtClean="0"/>
              <a:t>Open </a:t>
            </a:r>
            <a:r>
              <a:rPr lang="en-US" sz="1300" dirty="0"/>
              <a:t>a bakery or work in high-end patisseries</a:t>
            </a:r>
          </a:p>
        </p:txBody>
      </p:sp>
      <p:pic>
        <p:nvPicPr>
          <p:cNvPr id="5" name="Picture 4"/>
          <p:cNvPicPr>
            <a:picLocks noChangeAspect="1"/>
          </p:cNvPicPr>
          <p:nvPr/>
        </p:nvPicPr>
        <p:blipFill>
          <a:blip r:embed="rId2"/>
          <a:stretch>
            <a:fillRect/>
          </a:stretch>
        </p:blipFill>
        <p:spPr>
          <a:xfrm>
            <a:off x="6248400" y="1752600"/>
            <a:ext cx="2313753" cy="4114800"/>
          </a:xfrm>
          <a:prstGeom prst="rect">
            <a:avLst/>
          </a:prstGeom>
        </p:spPr>
      </p:pic>
    </p:spTree>
    <p:extLst>
      <p:ext uri="{BB962C8B-B14F-4D97-AF65-F5344CB8AC3E}">
        <p14:creationId xmlns:p14="http://schemas.microsoft.com/office/powerpoint/2010/main" val="1600581321"/>
      </p:ext>
    </p:extLst>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Dietitian / </a:t>
            </a:r>
            <a:r>
              <a:rPr lang="en-US" dirty="0" smtClean="0">
                <a:solidFill>
                  <a:srgbClr val="C00000"/>
                </a:solidFill>
              </a:rPr>
              <a:t>Nutritionist</a:t>
            </a:r>
            <a:endParaRPr lang="en-US" dirty="0">
              <a:solidFill>
                <a:srgbClr val="C00000"/>
              </a:solidFill>
            </a:endParaRPr>
          </a:p>
        </p:txBody>
      </p:sp>
      <p:sp>
        <p:nvSpPr>
          <p:cNvPr id="3" name="Content Placeholder 2"/>
          <p:cNvSpPr>
            <a:spLocks noGrp="1"/>
          </p:cNvSpPr>
          <p:nvPr>
            <p:ph idx="1"/>
          </p:nvPr>
        </p:nvSpPr>
        <p:spPr>
          <a:xfrm>
            <a:off x="1143000" y="1752600"/>
            <a:ext cx="6477000" cy="3886200"/>
          </a:xfrm>
        </p:spPr>
        <p:txBody>
          <a:bodyPr/>
          <a:lstStyle/>
          <a:p>
            <a:r>
              <a:rPr lang="en-US" dirty="0" smtClean="0"/>
              <a:t>Training </a:t>
            </a:r>
            <a:r>
              <a:rPr lang="en-US" dirty="0"/>
              <a:t>&amp; Education:</a:t>
            </a:r>
          </a:p>
          <a:p>
            <a:pPr lvl="1"/>
            <a:r>
              <a:rPr lang="en-US" sz="1300" dirty="0" smtClean="0"/>
              <a:t>Bachelor’s </a:t>
            </a:r>
            <a:r>
              <a:rPr lang="en-US" sz="1300" dirty="0"/>
              <a:t>degree in Nutrition or Dietetics</a:t>
            </a:r>
          </a:p>
          <a:p>
            <a:pPr lvl="1"/>
            <a:r>
              <a:rPr lang="en-US" sz="1300" dirty="0" smtClean="0"/>
              <a:t>Internship </a:t>
            </a:r>
            <a:r>
              <a:rPr lang="en-US" sz="1300" dirty="0"/>
              <a:t>required for licensure</a:t>
            </a:r>
          </a:p>
          <a:p>
            <a:r>
              <a:rPr lang="en-US" dirty="0" smtClean="0"/>
              <a:t>Certifications</a:t>
            </a:r>
            <a:r>
              <a:rPr lang="en-US" dirty="0"/>
              <a:t>:</a:t>
            </a:r>
          </a:p>
          <a:p>
            <a:pPr lvl="1"/>
            <a:r>
              <a:rPr lang="en-US" sz="1300" dirty="0" smtClean="0"/>
              <a:t>Registered </a:t>
            </a:r>
            <a:r>
              <a:rPr lang="en-US" sz="1300" dirty="0"/>
              <a:t>Dietitian Nutritionist (RDN)</a:t>
            </a:r>
          </a:p>
          <a:p>
            <a:pPr lvl="1"/>
            <a:r>
              <a:rPr lang="en-US" sz="1300" dirty="0" smtClean="0"/>
              <a:t>State </a:t>
            </a:r>
            <a:r>
              <a:rPr lang="en-US" sz="1300" dirty="0"/>
              <a:t>licensure (varies by state)</a:t>
            </a:r>
          </a:p>
          <a:p>
            <a:r>
              <a:rPr lang="en-US" dirty="0" smtClean="0"/>
              <a:t>Experience </a:t>
            </a:r>
            <a:r>
              <a:rPr lang="en-US" dirty="0"/>
              <a:t>&amp; Expenses:</a:t>
            </a:r>
          </a:p>
          <a:p>
            <a:pPr lvl="1"/>
            <a:r>
              <a:rPr lang="en-US" sz="1300" dirty="0" smtClean="0"/>
              <a:t>4</a:t>
            </a:r>
            <a:r>
              <a:rPr lang="en-US" sz="1300" dirty="0"/>
              <a:t>+ years of college ($20,000–$100,000)</a:t>
            </a:r>
          </a:p>
          <a:p>
            <a:pPr lvl="1"/>
            <a:r>
              <a:rPr lang="en-US" sz="1300" dirty="0" smtClean="0"/>
              <a:t>Must </a:t>
            </a:r>
            <a:r>
              <a:rPr lang="en-US" sz="1300" dirty="0"/>
              <a:t>complete supervised clinical hours</a:t>
            </a:r>
          </a:p>
          <a:p>
            <a:r>
              <a:rPr lang="en-US" dirty="0" smtClean="0"/>
              <a:t>Employment </a:t>
            </a:r>
            <a:r>
              <a:rPr lang="en-US" dirty="0"/>
              <a:t>Outlook &amp; Salary:</a:t>
            </a:r>
          </a:p>
          <a:p>
            <a:pPr lvl="1"/>
            <a:r>
              <a:rPr lang="en-US" sz="1300" dirty="0" smtClean="0"/>
              <a:t>Starting </a:t>
            </a:r>
            <a:r>
              <a:rPr lang="en-US" sz="1300" dirty="0"/>
              <a:t>Salary: $50,000–$65,000/year</a:t>
            </a:r>
          </a:p>
          <a:p>
            <a:pPr lvl="1"/>
            <a:r>
              <a:rPr lang="en-US" sz="1300" dirty="0" smtClean="0"/>
              <a:t>High </a:t>
            </a:r>
            <a:r>
              <a:rPr lang="en-US" sz="1300" dirty="0"/>
              <a:t>demand in hospitals, schools, and wellness centers</a:t>
            </a:r>
          </a:p>
          <a:p>
            <a:r>
              <a:rPr lang="en-US" dirty="0" smtClean="0"/>
              <a:t>Career </a:t>
            </a:r>
            <a:r>
              <a:rPr lang="en-US" dirty="0"/>
              <a:t>Goals:</a:t>
            </a:r>
          </a:p>
          <a:p>
            <a:pPr lvl="1"/>
            <a:r>
              <a:rPr lang="en-US" sz="1300" dirty="0" smtClean="0"/>
              <a:t>Work </a:t>
            </a:r>
            <a:r>
              <a:rPr lang="en-US" sz="1300" dirty="0"/>
              <a:t>in public health, fitness centers, or as a private consultant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752600"/>
            <a:ext cx="3429000" cy="2286000"/>
          </a:xfrm>
          <a:prstGeom prst="rect">
            <a:avLst/>
          </a:prstGeom>
        </p:spPr>
      </p:pic>
    </p:spTree>
    <p:extLst>
      <p:ext uri="{BB962C8B-B14F-4D97-AF65-F5344CB8AC3E}">
        <p14:creationId xmlns:p14="http://schemas.microsoft.com/office/powerpoint/2010/main" val="3250441426"/>
      </p:ext>
    </p:extLst>
  </p:cSld>
  <p:clrMapOvr>
    <a:masterClrMapping/>
  </p:clrMapOvr>
  <p:transition spd="slow"/>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10400" cy="762000"/>
          </a:xfrm>
        </p:spPr>
        <p:txBody>
          <a:bodyPr/>
          <a:lstStyle/>
          <a:p>
            <a:r>
              <a:rPr lang="en-US" dirty="0">
                <a:solidFill>
                  <a:srgbClr val="C00000"/>
                </a:solidFill>
              </a:rPr>
              <a:t>Food Scientist / Food </a:t>
            </a:r>
            <a:r>
              <a:rPr lang="en-US" dirty="0" smtClean="0">
                <a:solidFill>
                  <a:srgbClr val="C00000"/>
                </a:solidFill>
              </a:rPr>
              <a:t>Technologist</a:t>
            </a:r>
            <a:endParaRPr lang="en-US" dirty="0">
              <a:solidFill>
                <a:srgbClr val="C00000"/>
              </a:solidFill>
            </a:endParaRPr>
          </a:p>
        </p:txBody>
      </p:sp>
      <p:sp>
        <p:nvSpPr>
          <p:cNvPr id="3" name="Content Placeholder 2"/>
          <p:cNvSpPr>
            <a:spLocks noGrp="1"/>
          </p:cNvSpPr>
          <p:nvPr>
            <p:ph idx="1"/>
          </p:nvPr>
        </p:nvSpPr>
        <p:spPr>
          <a:xfrm>
            <a:off x="838200" y="1752600"/>
            <a:ext cx="5353764" cy="4419600"/>
          </a:xfrm>
        </p:spPr>
        <p:txBody>
          <a:bodyPr/>
          <a:lstStyle/>
          <a:p>
            <a:r>
              <a:rPr lang="en-US" dirty="0" smtClean="0"/>
              <a:t>Training </a:t>
            </a:r>
            <a:r>
              <a:rPr lang="en-US" dirty="0"/>
              <a:t>&amp; Education:</a:t>
            </a:r>
          </a:p>
          <a:p>
            <a:pPr lvl="1"/>
            <a:r>
              <a:rPr lang="en-US" sz="1300" dirty="0" smtClean="0"/>
              <a:t>Bachelor’s </a:t>
            </a:r>
            <a:r>
              <a:rPr lang="en-US" sz="1300" dirty="0"/>
              <a:t>degree in Food Science, Chemistry, or a related field</a:t>
            </a:r>
          </a:p>
          <a:p>
            <a:pPr lvl="1"/>
            <a:r>
              <a:rPr lang="en-US" sz="1300" dirty="0" smtClean="0"/>
              <a:t>Master’s </a:t>
            </a:r>
            <a:r>
              <a:rPr lang="en-US" sz="1300" dirty="0"/>
              <a:t>degree for research positions</a:t>
            </a:r>
          </a:p>
          <a:p>
            <a:r>
              <a:rPr lang="en-US" dirty="0" smtClean="0"/>
              <a:t>Certifications</a:t>
            </a:r>
            <a:r>
              <a:rPr lang="en-US" dirty="0"/>
              <a:t>:</a:t>
            </a:r>
          </a:p>
          <a:p>
            <a:pPr lvl="1"/>
            <a:r>
              <a:rPr lang="en-US" sz="1300" dirty="0" smtClean="0"/>
              <a:t>Institute </a:t>
            </a:r>
            <a:r>
              <a:rPr lang="en-US" sz="1300" dirty="0"/>
              <a:t>of Food Technologists (IFT) certification</a:t>
            </a:r>
          </a:p>
          <a:p>
            <a:r>
              <a:rPr lang="en-US" dirty="0" smtClean="0"/>
              <a:t>Experience </a:t>
            </a:r>
            <a:r>
              <a:rPr lang="en-US" dirty="0"/>
              <a:t>&amp; Expenses:</a:t>
            </a:r>
          </a:p>
          <a:p>
            <a:pPr lvl="1"/>
            <a:r>
              <a:rPr lang="en-US" sz="1300" dirty="0" smtClean="0"/>
              <a:t>4</a:t>
            </a:r>
            <a:r>
              <a:rPr lang="en-US" sz="1300" dirty="0"/>
              <a:t>+ years of college ($30,000–$100,000)</a:t>
            </a:r>
          </a:p>
          <a:p>
            <a:pPr lvl="1"/>
            <a:r>
              <a:rPr lang="en-US" sz="1300" dirty="0" smtClean="0"/>
              <a:t>Lab </a:t>
            </a:r>
            <a:r>
              <a:rPr lang="en-US" sz="1300" dirty="0"/>
              <a:t>work experience preferred</a:t>
            </a:r>
          </a:p>
          <a:p>
            <a:r>
              <a:rPr lang="en-US" dirty="0" smtClean="0"/>
              <a:t>Employment </a:t>
            </a:r>
            <a:r>
              <a:rPr lang="en-US" dirty="0"/>
              <a:t>Outlook &amp; Salary:</a:t>
            </a:r>
          </a:p>
          <a:p>
            <a:pPr lvl="1"/>
            <a:r>
              <a:rPr lang="en-US" sz="1300" dirty="0" smtClean="0"/>
              <a:t>Starting </a:t>
            </a:r>
            <a:r>
              <a:rPr lang="en-US" sz="1300" dirty="0"/>
              <a:t>Salary: $55,000–$75,000/year</a:t>
            </a:r>
          </a:p>
          <a:p>
            <a:pPr lvl="1"/>
            <a:r>
              <a:rPr lang="en-US" sz="1300" dirty="0" smtClean="0"/>
              <a:t>Works </a:t>
            </a:r>
            <a:r>
              <a:rPr lang="en-US" sz="1300" dirty="0"/>
              <a:t>in food manufacturing, quality control, and product development</a:t>
            </a:r>
          </a:p>
          <a:p>
            <a:r>
              <a:rPr lang="en-US" dirty="0" smtClean="0"/>
              <a:t>Career </a:t>
            </a:r>
            <a:r>
              <a:rPr lang="en-US" dirty="0"/>
              <a:t>Goals:</a:t>
            </a:r>
          </a:p>
          <a:p>
            <a:pPr lvl="1"/>
            <a:r>
              <a:rPr lang="en-US" sz="1300" dirty="0" smtClean="0"/>
              <a:t>Develop </a:t>
            </a:r>
            <a:r>
              <a:rPr lang="en-US" sz="1300" dirty="0"/>
              <a:t>new food products or improve food safety standards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981200"/>
            <a:ext cx="2879241" cy="3552825"/>
          </a:xfrm>
          <a:prstGeom prst="rect">
            <a:avLst/>
          </a:prstGeom>
        </p:spPr>
      </p:pic>
    </p:spTree>
    <p:extLst>
      <p:ext uri="{BB962C8B-B14F-4D97-AF65-F5344CB8AC3E}">
        <p14:creationId xmlns:p14="http://schemas.microsoft.com/office/powerpoint/2010/main" val="3130447460"/>
      </p:ext>
    </p:extLst>
  </p:cSld>
  <p:clrMapOvr>
    <a:masterClrMapping/>
  </p:clrMapOvr>
  <p:transition spd="slow"/>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Restaurant </a:t>
            </a:r>
            <a:r>
              <a:rPr lang="en-US" dirty="0" smtClean="0">
                <a:solidFill>
                  <a:srgbClr val="C00000"/>
                </a:solidFill>
              </a:rPr>
              <a:t>Manager</a:t>
            </a:r>
            <a:endParaRPr lang="en-US" dirty="0">
              <a:solidFill>
                <a:srgbClr val="C00000"/>
              </a:solidFill>
            </a:endParaRPr>
          </a:p>
        </p:txBody>
      </p:sp>
      <p:sp>
        <p:nvSpPr>
          <p:cNvPr id="3" name="Content Placeholder 2"/>
          <p:cNvSpPr>
            <a:spLocks noGrp="1"/>
          </p:cNvSpPr>
          <p:nvPr>
            <p:ph idx="1"/>
          </p:nvPr>
        </p:nvSpPr>
        <p:spPr>
          <a:xfrm>
            <a:off x="838200" y="1752600"/>
            <a:ext cx="4419600" cy="4267200"/>
          </a:xfrm>
        </p:spPr>
        <p:txBody>
          <a:bodyPr/>
          <a:lstStyle/>
          <a:p>
            <a:r>
              <a:rPr lang="en-US" dirty="0" smtClean="0"/>
              <a:t>Training </a:t>
            </a:r>
            <a:r>
              <a:rPr lang="en-US" dirty="0"/>
              <a:t>&amp; Education:</a:t>
            </a:r>
          </a:p>
          <a:p>
            <a:pPr lvl="1"/>
            <a:r>
              <a:rPr lang="en-US" sz="1300" dirty="0" smtClean="0"/>
              <a:t>Associate’s </a:t>
            </a:r>
            <a:r>
              <a:rPr lang="en-US" sz="1300" dirty="0"/>
              <a:t>or Bachelor’s degree in Hospitality or Business</a:t>
            </a:r>
          </a:p>
          <a:p>
            <a:pPr lvl="1"/>
            <a:r>
              <a:rPr lang="en-US" sz="1300" dirty="0" smtClean="0"/>
              <a:t>Work </a:t>
            </a:r>
            <a:r>
              <a:rPr lang="en-US" sz="1300" dirty="0"/>
              <a:t>experience in the food industry</a:t>
            </a:r>
          </a:p>
          <a:p>
            <a:r>
              <a:rPr lang="en-US" dirty="0" smtClean="0"/>
              <a:t>Certifications</a:t>
            </a:r>
            <a:r>
              <a:rPr lang="en-US" dirty="0"/>
              <a:t>:</a:t>
            </a:r>
          </a:p>
          <a:p>
            <a:pPr lvl="1"/>
            <a:r>
              <a:rPr lang="en-US" sz="1300" dirty="0" err="1" smtClean="0"/>
              <a:t>ServSafe</a:t>
            </a:r>
            <a:r>
              <a:rPr lang="en-US" sz="1300" dirty="0" smtClean="0"/>
              <a:t> </a:t>
            </a:r>
            <a:r>
              <a:rPr lang="en-US" sz="1300" dirty="0"/>
              <a:t>Manager Certification</a:t>
            </a:r>
          </a:p>
          <a:p>
            <a:r>
              <a:rPr lang="en-US" dirty="0" smtClean="0"/>
              <a:t>Experience </a:t>
            </a:r>
            <a:r>
              <a:rPr lang="en-US" dirty="0"/>
              <a:t>&amp; Expenses:</a:t>
            </a:r>
          </a:p>
          <a:p>
            <a:pPr lvl="1"/>
            <a:r>
              <a:rPr lang="en-US" sz="1300" dirty="0" smtClean="0"/>
              <a:t>2</a:t>
            </a:r>
            <a:r>
              <a:rPr lang="en-US" sz="1300" dirty="0"/>
              <a:t>+ years of restaurant experience</a:t>
            </a:r>
          </a:p>
          <a:p>
            <a:pPr lvl="1"/>
            <a:r>
              <a:rPr lang="en-US" sz="1300" dirty="0" smtClean="0"/>
              <a:t>Education </a:t>
            </a:r>
            <a:r>
              <a:rPr lang="en-US" sz="1300" dirty="0"/>
              <a:t>costs: $10,000–$50,000</a:t>
            </a:r>
          </a:p>
          <a:p>
            <a:r>
              <a:rPr lang="en-US" dirty="0" smtClean="0"/>
              <a:t>Employment </a:t>
            </a:r>
            <a:r>
              <a:rPr lang="en-US" dirty="0"/>
              <a:t>Outlook &amp; Salary:</a:t>
            </a:r>
          </a:p>
          <a:p>
            <a:pPr lvl="1"/>
            <a:r>
              <a:rPr lang="en-US" sz="1300" dirty="0" smtClean="0"/>
              <a:t>Starting </a:t>
            </a:r>
            <a:r>
              <a:rPr lang="en-US" sz="1300" dirty="0"/>
              <a:t>Salary: $40,000–$60,000/year</a:t>
            </a:r>
          </a:p>
          <a:p>
            <a:pPr lvl="1"/>
            <a:r>
              <a:rPr lang="en-US" sz="1300" dirty="0" smtClean="0"/>
              <a:t>Career </a:t>
            </a:r>
            <a:r>
              <a:rPr lang="en-US" sz="1300" dirty="0"/>
              <a:t>growth: Assistant Manager → General Manager → Owner</a:t>
            </a:r>
          </a:p>
          <a:p>
            <a:r>
              <a:rPr lang="en-US" dirty="0" smtClean="0"/>
              <a:t>Career </a:t>
            </a:r>
            <a:r>
              <a:rPr lang="en-US" dirty="0"/>
              <a:t>Goals:</a:t>
            </a:r>
          </a:p>
          <a:p>
            <a:r>
              <a:rPr lang="en-US" sz="1300" dirty="0" smtClean="0"/>
              <a:t>Manage </a:t>
            </a:r>
            <a:r>
              <a:rPr lang="en-US" sz="1300" dirty="0"/>
              <a:t>or own a successful restaurant</a:t>
            </a:r>
          </a:p>
        </p:txBody>
      </p:sp>
      <p:pic>
        <p:nvPicPr>
          <p:cNvPr id="5" name="Picture 4"/>
          <p:cNvPicPr>
            <a:picLocks noChangeAspect="1"/>
          </p:cNvPicPr>
          <p:nvPr/>
        </p:nvPicPr>
        <p:blipFill>
          <a:blip r:embed="rId2"/>
          <a:stretch>
            <a:fillRect/>
          </a:stretch>
        </p:blipFill>
        <p:spPr>
          <a:xfrm>
            <a:off x="4876800" y="1828800"/>
            <a:ext cx="3829050" cy="2552700"/>
          </a:xfrm>
          <a:prstGeom prst="rect">
            <a:avLst/>
          </a:prstGeom>
        </p:spPr>
      </p:pic>
    </p:spTree>
    <p:extLst>
      <p:ext uri="{BB962C8B-B14F-4D97-AF65-F5344CB8AC3E}">
        <p14:creationId xmlns:p14="http://schemas.microsoft.com/office/powerpoint/2010/main" val="985786392"/>
      </p:ext>
    </p:extLst>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Caterer / Food </a:t>
            </a:r>
            <a:r>
              <a:rPr lang="en-US" dirty="0" smtClean="0">
                <a:solidFill>
                  <a:srgbClr val="C00000"/>
                </a:solidFill>
              </a:rPr>
              <a:t>Entrepreneur</a:t>
            </a:r>
            <a:endParaRPr lang="en-US" dirty="0">
              <a:solidFill>
                <a:srgbClr val="C00000"/>
              </a:solidFill>
            </a:endParaRPr>
          </a:p>
        </p:txBody>
      </p:sp>
      <p:sp>
        <p:nvSpPr>
          <p:cNvPr id="3" name="Content Placeholder 2"/>
          <p:cNvSpPr>
            <a:spLocks noGrp="1"/>
          </p:cNvSpPr>
          <p:nvPr>
            <p:ph idx="1"/>
          </p:nvPr>
        </p:nvSpPr>
        <p:spPr>
          <a:xfrm>
            <a:off x="838200" y="1752600"/>
            <a:ext cx="4419600" cy="4343400"/>
          </a:xfrm>
        </p:spPr>
        <p:txBody>
          <a:bodyPr/>
          <a:lstStyle/>
          <a:p>
            <a:r>
              <a:rPr lang="en-US" dirty="0" smtClean="0"/>
              <a:t>Training </a:t>
            </a:r>
            <a:r>
              <a:rPr lang="en-US" dirty="0"/>
              <a:t>&amp; Education:</a:t>
            </a:r>
          </a:p>
          <a:p>
            <a:pPr lvl="1"/>
            <a:r>
              <a:rPr lang="en-US" sz="1300" dirty="0" smtClean="0"/>
              <a:t>Business </a:t>
            </a:r>
            <a:r>
              <a:rPr lang="en-US" sz="1300" dirty="0"/>
              <a:t>and culinary experience</a:t>
            </a:r>
          </a:p>
          <a:p>
            <a:pPr lvl="1"/>
            <a:r>
              <a:rPr lang="en-US" sz="1300" dirty="0" smtClean="0"/>
              <a:t>No </a:t>
            </a:r>
            <a:r>
              <a:rPr lang="en-US" sz="1300" dirty="0"/>
              <a:t>formal education required, but business knowledge helps</a:t>
            </a:r>
          </a:p>
          <a:p>
            <a:r>
              <a:rPr lang="en-US" dirty="0" smtClean="0"/>
              <a:t>Certifications</a:t>
            </a:r>
            <a:r>
              <a:rPr lang="en-US" dirty="0"/>
              <a:t>:</a:t>
            </a:r>
          </a:p>
          <a:p>
            <a:pPr lvl="1"/>
            <a:r>
              <a:rPr lang="en-US" sz="1300" dirty="0" smtClean="0"/>
              <a:t>Local </a:t>
            </a:r>
            <a:r>
              <a:rPr lang="en-US" sz="1300" dirty="0"/>
              <a:t>food service permits and licenses</a:t>
            </a:r>
          </a:p>
          <a:p>
            <a:r>
              <a:rPr lang="en-US" dirty="0" smtClean="0"/>
              <a:t>Experience </a:t>
            </a:r>
            <a:r>
              <a:rPr lang="en-US" dirty="0"/>
              <a:t>&amp; Expenses:</a:t>
            </a:r>
          </a:p>
          <a:p>
            <a:pPr lvl="1"/>
            <a:r>
              <a:rPr lang="en-US" sz="1300" dirty="0" smtClean="0"/>
              <a:t>Startup </a:t>
            </a:r>
            <a:r>
              <a:rPr lang="en-US" sz="1300" dirty="0"/>
              <a:t>costs: $5,000–$50,000 depending on scale</a:t>
            </a:r>
          </a:p>
          <a:p>
            <a:pPr lvl="1"/>
            <a:r>
              <a:rPr lang="en-US" sz="1300" dirty="0" smtClean="0"/>
              <a:t>Experience </a:t>
            </a:r>
            <a:r>
              <a:rPr lang="en-US" sz="1300" dirty="0"/>
              <a:t>in event planning and food prep</a:t>
            </a:r>
          </a:p>
          <a:p>
            <a:r>
              <a:rPr lang="en-US" dirty="0" smtClean="0"/>
              <a:t>Employment </a:t>
            </a:r>
            <a:r>
              <a:rPr lang="en-US" dirty="0"/>
              <a:t>Outlook &amp; Salary:</a:t>
            </a:r>
          </a:p>
          <a:p>
            <a:pPr lvl="1"/>
            <a:r>
              <a:rPr lang="en-US" sz="1300" dirty="0" smtClean="0"/>
              <a:t>Starting </a:t>
            </a:r>
            <a:r>
              <a:rPr lang="en-US" sz="1300" dirty="0"/>
              <a:t>Salary: $35,000–$70,000/year (depends on business success)</a:t>
            </a:r>
          </a:p>
          <a:p>
            <a:pPr lvl="1"/>
            <a:r>
              <a:rPr lang="en-US" sz="1300" dirty="0" smtClean="0"/>
              <a:t>Flexible </a:t>
            </a:r>
            <a:r>
              <a:rPr lang="en-US" sz="1300" dirty="0"/>
              <a:t>work but competitive industry</a:t>
            </a:r>
          </a:p>
          <a:p>
            <a:r>
              <a:rPr lang="en-US" dirty="0" smtClean="0"/>
              <a:t>Career </a:t>
            </a:r>
            <a:r>
              <a:rPr lang="en-US" dirty="0"/>
              <a:t>Goals:</a:t>
            </a:r>
          </a:p>
          <a:p>
            <a:pPr lvl="1"/>
            <a:r>
              <a:rPr lang="en-US" sz="1300" dirty="0" smtClean="0"/>
              <a:t>Build </a:t>
            </a:r>
            <a:r>
              <a:rPr lang="en-US" sz="1300" dirty="0"/>
              <a:t>a well-known catering brand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361" y="1759009"/>
            <a:ext cx="3654039" cy="2437929"/>
          </a:xfrm>
          <a:prstGeom prst="rect">
            <a:avLst/>
          </a:prstGeom>
        </p:spPr>
      </p:pic>
    </p:spTree>
    <p:extLst>
      <p:ext uri="{BB962C8B-B14F-4D97-AF65-F5344CB8AC3E}">
        <p14:creationId xmlns:p14="http://schemas.microsoft.com/office/powerpoint/2010/main" val="356381792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p:nvPr>
        </p:nvSpPr>
        <p:spPr/>
        <p:txBody>
          <a:bodyPr/>
          <a:lstStyle/>
          <a:p>
            <a:r>
              <a:rPr lang="en-US" altLang="en-US" b="1" dirty="0" smtClean="0">
                <a:solidFill>
                  <a:srgbClr val="C00000"/>
                </a:solidFill>
              </a:rPr>
              <a:t>First Aid for Burns and Scalds</a:t>
            </a:r>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1895475"/>
            <a:ext cx="73310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b="1" dirty="0" smtClean="0">
                <a:solidFill>
                  <a:srgbClr val="C00000"/>
                </a:solidFill>
              </a:rPr>
              <a:t>First Aid for Burns and Scalds</a:t>
            </a:r>
            <a:endParaRPr lang="en-US" altLang="en-US" dirty="0" smtClean="0">
              <a:solidFill>
                <a:srgbClr val="C00000"/>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1995488"/>
            <a:ext cx="733425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dirty="0" smtClean="0">
                <a:solidFill>
                  <a:srgbClr val="C00000"/>
                </a:solidFill>
              </a:rPr>
              <a:t>First Aid for Burns and Scalds</a:t>
            </a:r>
            <a:endParaRPr lang="en-US" altLang="en-US" dirty="0" smtClean="0">
              <a:solidFill>
                <a:srgbClr val="C00000"/>
              </a:solidFill>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88" y="1862138"/>
            <a:ext cx="725011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b="1" dirty="0" smtClean="0">
                <a:solidFill>
                  <a:srgbClr val="C00000"/>
                </a:solidFill>
              </a:rPr>
              <a:t>Requirements</a:t>
            </a:r>
          </a:p>
        </p:txBody>
      </p:sp>
      <p:sp>
        <p:nvSpPr>
          <p:cNvPr id="6147" name="Rectangle 3"/>
          <p:cNvSpPr>
            <a:spLocks noChangeArrowheads="1"/>
          </p:cNvSpPr>
          <p:nvPr/>
        </p:nvSpPr>
        <p:spPr bwMode="auto">
          <a:xfrm>
            <a:off x="990600" y="1752600"/>
            <a:ext cx="716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latin typeface="+mn-lt"/>
              </a:rPr>
              <a:t>Health </a:t>
            </a:r>
            <a:r>
              <a:rPr lang="en-US" b="1" u="none" dirty="0">
                <a:latin typeface="+mn-lt"/>
              </a:rPr>
              <a:t>and Safety</a:t>
            </a:r>
            <a:r>
              <a:rPr lang="en-US" u="none" dirty="0">
                <a:latin typeface="+mn-lt"/>
              </a:rPr>
              <a:t>. Do the following:</a:t>
            </a:r>
          </a:p>
          <a:p>
            <a:pPr marL="800100" lvl="1" indent="-342900">
              <a:buClrTx/>
              <a:buFont typeface="+mj-lt"/>
              <a:buAutoNum type="alphaLcPeriod"/>
            </a:pPr>
            <a:r>
              <a:rPr lang="en-US" sz="1300" u="none" dirty="0">
                <a:latin typeface="+mn-lt"/>
              </a:rPr>
              <a:t>Explain to your counselor the most likely hazards you may encounter while participating in cooking activities and what you should do to anticipate, help prevent, mitigate, and respond to these hazards</a:t>
            </a:r>
          </a:p>
          <a:p>
            <a:pPr marL="800100" lvl="1" indent="-342900">
              <a:buClrTx/>
              <a:buFont typeface="+mj-lt"/>
              <a:buAutoNum type="alphaLcPeriod"/>
            </a:pPr>
            <a:r>
              <a:rPr lang="en-US" sz="1300" u="none" dirty="0">
                <a:latin typeface="+mn-lt"/>
              </a:rPr>
              <a:t>Show that you know first aid for and how to prevent injuries or illnesses that could occur while preparing meals and eating, including burns and scalds, cuts, choking, and allergic reactions.</a:t>
            </a:r>
          </a:p>
          <a:p>
            <a:pPr marL="800100" lvl="1" indent="-342900">
              <a:buClrTx/>
              <a:buFont typeface="+mj-lt"/>
              <a:buAutoNum type="alphaLcPeriod"/>
            </a:pPr>
            <a:r>
              <a:rPr lang="en-US" sz="1300" u="none" dirty="0">
                <a:latin typeface="+mn-lt"/>
              </a:rPr>
              <a:t>Describe how meat, fish, chicken, eggs, dairy products, and fresh vegetables should be stored, transported, and properly prepared for cooking. Explain how to prevent cross-contamination.</a:t>
            </a:r>
          </a:p>
          <a:p>
            <a:pPr marL="800100" lvl="1" indent="-342900">
              <a:buClrTx/>
              <a:buFont typeface="+mj-lt"/>
              <a:buAutoNum type="alphaLcPeriod"/>
            </a:pPr>
            <a:r>
              <a:rPr lang="en-US" sz="1300" u="none" dirty="0">
                <a:latin typeface="+mn-lt"/>
              </a:rPr>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latin typeface="+mn-lt"/>
              </a:rPr>
              <a:t>Discuss with your counselor why reading food labels is important. Explain how to identify common allergens such as peanuts, tree nuts, milk, eggs, wheat, soy, and shellfish.</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0" y="762000"/>
            <a:ext cx="6096000" cy="762000"/>
          </a:xfrm>
        </p:spPr>
        <p:txBody>
          <a:bodyPr/>
          <a:lstStyle/>
          <a:p>
            <a:pPr eaLnBrk="1" hangingPunct="1"/>
            <a:r>
              <a:rPr lang="en-US" altLang="en-US" sz="2800" b="1" dirty="0" smtClean="0">
                <a:solidFill>
                  <a:srgbClr val="C00000"/>
                </a:solidFill>
              </a:rPr>
              <a:t>Heat Sources</a:t>
            </a:r>
            <a:br>
              <a:rPr lang="en-US" altLang="en-US" sz="2800" b="1" dirty="0" smtClean="0">
                <a:solidFill>
                  <a:srgbClr val="C00000"/>
                </a:solidFill>
              </a:rPr>
            </a:br>
            <a:r>
              <a:rPr lang="en-US" altLang="en-US" sz="2800" b="1" dirty="0" smtClean="0">
                <a:solidFill>
                  <a:srgbClr val="C00000"/>
                </a:solidFill>
              </a:rPr>
              <a:t>Preventing Burn Injuries</a:t>
            </a:r>
            <a:endParaRPr lang="en-US" altLang="en-US" sz="2800" dirty="0" smtClean="0">
              <a:solidFill>
                <a:srgbClr val="C00000"/>
              </a:solidFill>
            </a:endParaRPr>
          </a:p>
        </p:txBody>
      </p:sp>
      <p:sp>
        <p:nvSpPr>
          <p:cNvPr id="19459" name="Rectangle 3"/>
          <p:cNvSpPr>
            <a:spLocks noGrp="1" noChangeArrowheads="1"/>
          </p:cNvSpPr>
          <p:nvPr>
            <p:ph type="body" idx="1"/>
          </p:nvPr>
        </p:nvSpPr>
        <p:spPr>
          <a:xfrm>
            <a:off x="838200" y="1524000"/>
            <a:ext cx="7467600" cy="4495800"/>
          </a:xfrm>
        </p:spPr>
        <p:txBody>
          <a:bodyPr/>
          <a:lstStyle/>
          <a:p>
            <a:pPr marL="365760" indent="-365760" eaLnBrk="1" hangingPunct="1">
              <a:spcBef>
                <a:spcPts val="600"/>
              </a:spcBef>
              <a:buClrTx/>
            </a:pPr>
            <a:r>
              <a:rPr lang="en-US" altLang="en-US" sz="2400" dirty="0" smtClean="0"/>
              <a:t>Basic guidelines to follow when using heat to prepare foods:</a:t>
            </a:r>
          </a:p>
          <a:p>
            <a:pPr marL="765810" lvl="2" indent="-365760" eaLnBrk="1" hangingPunct="1">
              <a:spcBef>
                <a:spcPts val="600"/>
              </a:spcBef>
              <a:buClrTx/>
            </a:pPr>
            <a:r>
              <a:rPr lang="en-US" altLang="en-US" sz="2000" dirty="0" smtClean="0"/>
              <a:t>Do not leave a lit stove unattended.</a:t>
            </a:r>
          </a:p>
          <a:p>
            <a:pPr marL="765810" lvl="2" indent="-365760" eaLnBrk="1" hangingPunct="1">
              <a:spcBef>
                <a:spcPts val="600"/>
              </a:spcBef>
              <a:buClrTx/>
            </a:pPr>
            <a:r>
              <a:rPr lang="en-US" altLang="en-US" sz="2000" dirty="0" smtClean="0"/>
              <a:t>Dress appropriately when cooking; try not to wear loose clothing such as an open sweater or open jacket. </a:t>
            </a:r>
          </a:p>
          <a:p>
            <a:pPr marL="1280160" lvl="4" indent="-365760" eaLnBrk="1" hangingPunct="1">
              <a:spcBef>
                <a:spcPts val="600"/>
              </a:spcBef>
              <a:buClrTx/>
            </a:pPr>
            <a:r>
              <a:rPr lang="en-US" altLang="en-US" sz="1800" dirty="0" smtClean="0"/>
              <a:t>You do not want anything to be able to dangle into fire/stove etc. </a:t>
            </a:r>
          </a:p>
          <a:p>
            <a:pPr marL="1280160" lvl="4" indent="-365760" eaLnBrk="1" hangingPunct="1">
              <a:spcBef>
                <a:spcPts val="600"/>
              </a:spcBef>
              <a:buClrTx/>
            </a:pPr>
            <a:r>
              <a:rPr lang="en-US" altLang="en-US" sz="1800" dirty="0" smtClean="0"/>
              <a:t>Also possibly getting pulled in by a power kitchen tool or catching a pot on the stove.</a:t>
            </a:r>
          </a:p>
          <a:p>
            <a:pPr marL="765810" lvl="2" indent="-365760" eaLnBrk="1" hangingPunct="1">
              <a:spcBef>
                <a:spcPts val="600"/>
              </a:spcBef>
              <a:buClrTx/>
            </a:pPr>
            <a:r>
              <a:rPr lang="en-US" altLang="en-US" sz="2000" dirty="0" smtClean="0"/>
              <a:t>Keep stove/oven area clean. </a:t>
            </a:r>
          </a:p>
          <a:p>
            <a:pPr marL="765810" lvl="2" indent="-365760" eaLnBrk="1" hangingPunct="1">
              <a:spcBef>
                <a:spcPts val="600"/>
              </a:spcBef>
              <a:buClrTx/>
            </a:pPr>
            <a:r>
              <a:rPr lang="en-US" altLang="en-US" sz="2000" dirty="0" smtClean="0"/>
              <a:t>Do not keep towels, oven mitts, or pot holders close to heat source.</a:t>
            </a:r>
          </a:p>
        </p:txBody>
      </p:sp>
    </p:spTree>
    <p:extLst>
      <p:ext uri="{BB962C8B-B14F-4D97-AF65-F5344CB8AC3E}">
        <p14:creationId xmlns:p14="http://schemas.microsoft.com/office/powerpoint/2010/main" val="1492711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fade">
                                      <p:cBhvr>
                                        <p:cTn id="10" dur="500"/>
                                        <p:tgtEl>
                                          <p:spTgt spid="1945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fade">
                                      <p:cBhvr>
                                        <p:cTn id="13" dur="500"/>
                                        <p:tgtEl>
                                          <p:spTgt spid="1945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459">
                                            <p:txEl>
                                              <p:pRg st="3" end="3"/>
                                            </p:txEl>
                                          </p:spTgt>
                                        </p:tgtEl>
                                        <p:attrNameLst>
                                          <p:attrName>style.visibility</p:attrName>
                                        </p:attrNameLst>
                                      </p:cBhvr>
                                      <p:to>
                                        <p:strVal val="visible"/>
                                      </p:to>
                                    </p:set>
                                    <p:animEffect transition="in" filter="fade">
                                      <p:cBhvr>
                                        <p:cTn id="16" dur="500"/>
                                        <p:tgtEl>
                                          <p:spTgt spid="1945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animEffect transition="in" filter="fade">
                                      <p:cBhvr>
                                        <p:cTn id="19" dur="500"/>
                                        <p:tgtEl>
                                          <p:spTgt spid="1945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459">
                                            <p:txEl>
                                              <p:pRg st="5" end="5"/>
                                            </p:txEl>
                                          </p:spTgt>
                                        </p:tgtEl>
                                        <p:attrNameLst>
                                          <p:attrName>style.visibility</p:attrName>
                                        </p:attrNameLst>
                                      </p:cBhvr>
                                      <p:to>
                                        <p:strVal val="visible"/>
                                      </p:to>
                                    </p:set>
                                    <p:animEffect transition="in" filter="fade">
                                      <p:cBhvr>
                                        <p:cTn id="22" dur="500"/>
                                        <p:tgtEl>
                                          <p:spTgt spid="19459">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459">
                                            <p:txEl>
                                              <p:pRg st="6" end="6"/>
                                            </p:txEl>
                                          </p:spTgt>
                                        </p:tgtEl>
                                        <p:attrNameLst>
                                          <p:attrName>style.visibility</p:attrName>
                                        </p:attrNameLst>
                                      </p:cBhvr>
                                      <p:to>
                                        <p:strVal val="visible"/>
                                      </p:to>
                                    </p:set>
                                    <p:animEffect transition="in" filter="fade">
                                      <p:cBhvr>
                                        <p:cTn id="25"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z="2800" b="1" dirty="0" smtClean="0">
                <a:solidFill>
                  <a:srgbClr val="C00000"/>
                </a:solidFill>
              </a:rPr>
              <a:t>Heat Sources</a:t>
            </a:r>
            <a:br>
              <a:rPr lang="en-US" altLang="en-US" sz="2800" b="1" dirty="0" smtClean="0">
                <a:solidFill>
                  <a:srgbClr val="C00000"/>
                </a:solidFill>
              </a:rPr>
            </a:br>
            <a:r>
              <a:rPr lang="en-US" altLang="en-US" sz="2400" b="1" dirty="0" smtClean="0">
                <a:solidFill>
                  <a:srgbClr val="C00000"/>
                </a:solidFill>
              </a:rPr>
              <a:t>Preventing Burn Injuries</a:t>
            </a:r>
            <a:endParaRPr lang="en-US" altLang="en-US" sz="2400" dirty="0" smtClean="0">
              <a:solidFill>
                <a:srgbClr val="C00000"/>
              </a:solidFill>
            </a:endParaRPr>
          </a:p>
        </p:txBody>
      </p:sp>
      <p:sp>
        <p:nvSpPr>
          <p:cNvPr id="11267" name="Rectangle 3"/>
          <p:cNvSpPr>
            <a:spLocks noGrp="1" noChangeArrowheads="1"/>
          </p:cNvSpPr>
          <p:nvPr>
            <p:ph type="body" idx="1"/>
          </p:nvPr>
        </p:nvSpPr>
        <p:spPr>
          <a:xfrm>
            <a:off x="838200" y="1752600"/>
            <a:ext cx="7467600" cy="4191000"/>
          </a:xfrm>
        </p:spPr>
        <p:txBody>
          <a:bodyPr/>
          <a:lstStyle/>
          <a:p>
            <a:pPr marL="365760" indent="-365760" eaLnBrk="1" hangingPunct="1">
              <a:spcBef>
                <a:spcPts val="600"/>
              </a:spcBef>
              <a:buClrTx/>
            </a:pPr>
            <a:r>
              <a:rPr lang="en-US" altLang="en-US" sz="2200" dirty="0" smtClean="0"/>
              <a:t>Take time to prepare meals without rushing.</a:t>
            </a:r>
          </a:p>
          <a:p>
            <a:pPr marL="365760" indent="-365760" eaLnBrk="1" hangingPunct="1">
              <a:spcBef>
                <a:spcPts val="600"/>
              </a:spcBef>
              <a:buClrTx/>
            </a:pPr>
            <a:r>
              <a:rPr lang="en-US" altLang="en-US" sz="2200" dirty="0" smtClean="0"/>
              <a:t>Always use pot holders that are in good repair.</a:t>
            </a:r>
          </a:p>
          <a:p>
            <a:pPr marL="365760" indent="-365760" eaLnBrk="1" hangingPunct="1">
              <a:spcBef>
                <a:spcPts val="600"/>
              </a:spcBef>
              <a:buClrTx/>
            </a:pPr>
            <a:r>
              <a:rPr lang="en-US" altLang="en-US" sz="2200" dirty="0" smtClean="0"/>
              <a:t>Keep pot handles turned toward the back of the stove.</a:t>
            </a:r>
          </a:p>
          <a:p>
            <a:pPr marL="365760" indent="-365760" eaLnBrk="1" hangingPunct="1">
              <a:spcBef>
                <a:spcPts val="600"/>
              </a:spcBef>
              <a:buClrTx/>
            </a:pPr>
            <a:r>
              <a:rPr lang="en-US" altLang="en-US" sz="2200" dirty="0" smtClean="0"/>
              <a:t>Cook on rear burners when ever possible, but avoid reaching over an open flame or hot burner.</a:t>
            </a:r>
          </a:p>
          <a:p>
            <a:pPr marL="365760" indent="-365760" eaLnBrk="1" hangingPunct="1">
              <a:spcBef>
                <a:spcPts val="600"/>
              </a:spcBef>
              <a:buClrTx/>
            </a:pPr>
            <a:r>
              <a:rPr lang="en-US" altLang="en-US" sz="2200" dirty="0" smtClean="0"/>
              <a:t>Use caution when moving heavy pots of liquids from the stove.</a:t>
            </a:r>
          </a:p>
          <a:p>
            <a:pPr marL="365760" indent="-365760" eaLnBrk="1" hangingPunct="1">
              <a:spcBef>
                <a:spcPts val="600"/>
              </a:spcBef>
              <a:buClrTx/>
            </a:pPr>
            <a:r>
              <a:rPr lang="en-US" altLang="en-US" sz="2200" dirty="0" smtClean="0"/>
              <a:t>Keep all heated liquid and food out of children’s reach, and never hold anything hot while carrying a child.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fade">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fade">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fade">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fade">
                                      <p:cBhvr>
                                        <p:cTn id="32" dur="5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24000" y="838200"/>
            <a:ext cx="6096000" cy="838200"/>
          </a:xfrm>
        </p:spPr>
        <p:txBody>
          <a:bodyPr/>
          <a:lstStyle/>
          <a:p>
            <a:pPr eaLnBrk="1" hangingPunct="1"/>
            <a:r>
              <a:rPr lang="en-US" altLang="en-US" sz="2800" b="1" dirty="0" smtClean="0">
                <a:solidFill>
                  <a:srgbClr val="C00000"/>
                </a:solidFill>
              </a:rPr>
              <a:t>Heat Sources</a:t>
            </a:r>
            <a:br>
              <a:rPr lang="en-US" altLang="en-US" sz="2800" b="1" dirty="0" smtClean="0">
                <a:solidFill>
                  <a:srgbClr val="C00000"/>
                </a:solidFill>
              </a:rPr>
            </a:br>
            <a:r>
              <a:rPr lang="en-US" altLang="en-US" sz="2800" b="1" dirty="0" smtClean="0">
                <a:solidFill>
                  <a:srgbClr val="C00000"/>
                </a:solidFill>
              </a:rPr>
              <a:t>Preventing Burn Injuries</a:t>
            </a:r>
            <a:endParaRPr lang="en-US" altLang="en-US" sz="2800" i="1" dirty="0" smtClean="0">
              <a:solidFill>
                <a:srgbClr val="C00000"/>
              </a:solidFill>
            </a:endParaRPr>
          </a:p>
        </p:txBody>
      </p:sp>
      <p:sp>
        <p:nvSpPr>
          <p:cNvPr id="20483" name="Rectangle 3"/>
          <p:cNvSpPr>
            <a:spLocks noGrp="1" noChangeArrowheads="1"/>
          </p:cNvSpPr>
          <p:nvPr>
            <p:ph type="body" idx="1"/>
          </p:nvPr>
        </p:nvSpPr>
        <p:spPr>
          <a:xfrm>
            <a:off x="838200" y="1752600"/>
            <a:ext cx="7467600" cy="3886200"/>
          </a:xfrm>
        </p:spPr>
        <p:txBody>
          <a:bodyPr/>
          <a:lstStyle/>
          <a:p>
            <a:pPr marL="365760" indent="-365760" eaLnBrk="1" hangingPunct="1">
              <a:spcBef>
                <a:spcPts val="600"/>
              </a:spcBef>
              <a:buClrTx/>
            </a:pPr>
            <a:r>
              <a:rPr lang="en-US" altLang="en-US" sz="2400" dirty="0" smtClean="0"/>
              <a:t> </a:t>
            </a:r>
            <a:r>
              <a:rPr lang="en-US" altLang="en-US" sz="2400" b="1" dirty="0" smtClean="0"/>
              <a:t>In Camp</a:t>
            </a:r>
            <a:endParaRPr lang="en-US" altLang="en-US" sz="2400" dirty="0" smtClean="0"/>
          </a:p>
          <a:p>
            <a:pPr marL="765810" lvl="1" indent="-365760" eaLnBrk="1" hangingPunct="1">
              <a:spcBef>
                <a:spcPts val="600"/>
              </a:spcBef>
              <a:buClrTx/>
            </a:pPr>
            <a:r>
              <a:rPr lang="en-US" altLang="en-US" sz="2000" dirty="0" smtClean="0"/>
              <a:t>Ensure camp stoves are working properly.</a:t>
            </a:r>
          </a:p>
          <a:p>
            <a:pPr marL="765810" lvl="1" indent="-365760" eaLnBrk="1" hangingPunct="1">
              <a:spcBef>
                <a:spcPts val="600"/>
              </a:spcBef>
              <a:buClrTx/>
            </a:pPr>
            <a:r>
              <a:rPr lang="en-US" altLang="en-US" sz="2000" dirty="0" smtClean="0"/>
              <a:t>Ensure all safety fire standards are adhered to when cooking around an open fire.</a:t>
            </a:r>
          </a:p>
          <a:p>
            <a:pPr marL="765810" lvl="1" indent="-365760" eaLnBrk="1" hangingPunct="1">
              <a:spcBef>
                <a:spcPts val="600"/>
              </a:spcBef>
              <a:buClrTx/>
            </a:pPr>
            <a:r>
              <a:rPr lang="en-US" altLang="en-US" sz="2000" dirty="0" smtClean="0"/>
              <a:t>Ensure pots/pans are stabilized in open fire area so as not to fall and burn anyone.</a:t>
            </a:r>
          </a:p>
          <a:p>
            <a:pPr marL="765810" lvl="2" indent="-365760" eaLnBrk="1" hangingPunct="1">
              <a:spcBef>
                <a:spcPts val="600"/>
              </a:spcBef>
              <a:buClrTx/>
            </a:pPr>
            <a:r>
              <a:rPr lang="en-US" altLang="en-US" sz="2000" dirty="0" smtClean="0"/>
              <a:t>Clear all flammable vegetation 5” from fire.</a:t>
            </a:r>
          </a:p>
          <a:p>
            <a:pPr marL="765810" lvl="2" indent="-365760" eaLnBrk="1" hangingPunct="1">
              <a:spcBef>
                <a:spcPts val="600"/>
              </a:spcBef>
              <a:buClrTx/>
            </a:pPr>
            <a:r>
              <a:rPr lang="en-US" altLang="en-US" sz="2000" dirty="0" smtClean="0"/>
              <a:t>Attend to fire at all times.</a:t>
            </a:r>
          </a:p>
          <a:p>
            <a:pPr marL="765810" lvl="2" indent="-365760" eaLnBrk="1" hangingPunct="1">
              <a:spcBef>
                <a:spcPts val="600"/>
              </a:spcBef>
              <a:buClrTx/>
            </a:pPr>
            <a:r>
              <a:rPr lang="en-US" altLang="en-US" sz="2000" dirty="0" smtClean="0"/>
              <a:t>Keep fire fighting tools handy (water and/or shovel).</a:t>
            </a:r>
          </a:p>
          <a:p>
            <a:pPr marL="765810" lvl="2" indent="-365760" eaLnBrk="1" hangingPunct="1">
              <a:spcBef>
                <a:spcPts val="600"/>
              </a:spcBef>
              <a:buClrTx/>
            </a:pPr>
            <a:r>
              <a:rPr lang="en-US" altLang="en-US" sz="2000" dirty="0" smtClean="0"/>
              <a:t>Leave fire only when it is out.</a:t>
            </a:r>
          </a:p>
        </p:txBody>
      </p:sp>
    </p:spTree>
    <p:extLst>
      <p:ext uri="{BB962C8B-B14F-4D97-AF65-F5344CB8AC3E}">
        <p14:creationId xmlns:p14="http://schemas.microsoft.com/office/powerpoint/2010/main" val="21492427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fade">
                                      <p:cBhvr>
                                        <p:cTn id="10" dur="500"/>
                                        <p:tgtEl>
                                          <p:spTgt spid="2048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fade">
                                      <p:cBhvr>
                                        <p:cTn id="13" dur="500"/>
                                        <p:tgtEl>
                                          <p:spTgt spid="2048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483">
                                            <p:txEl>
                                              <p:pRg st="3" end="3"/>
                                            </p:txEl>
                                          </p:spTgt>
                                        </p:tgtEl>
                                        <p:attrNameLst>
                                          <p:attrName>style.visibility</p:attrName>
                                        </p:attrNameLst>
                                      </p:cBhvr>
                                      <p:to>
                                        <p:strVal val="visible"/>
                                      </p:to>
                                    </p:set>
                                    <p:animEffect transition="in" filter="fade">
                                      <p:cBhvr>
                                        <p:cTn id="16" dur="500"/>
                                        <p:tgtEl>
                                          <p:spTgt spid="2048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Effect transition="in" filter="fade">
                                      <p:cBhvr>
                                        <p:cTn id="19" dur="500"/>
                                        <p:tgtEl>
                                          <p:spTgt spid="2048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483">
                                            <p:txEl>
                                              <p:pRg st="5" end="5"/>
                                            </p:txEl>
                                          </p:spTgt>
                                        </p:tgtEl>
                                        <p:attrNameLst>
                                          <p:attrName>style.visibility</p:attrName>
                                        </p:attrNameLst>
                                      </p:cBhvr>
                                      <p:to>
                                        <p:strVal val="visible"/>
                                      </p:to>
                                    </p:set>
                                    <p:animEffect transition="in" filter="fade">
                                      <p:cBhvr>
                                        <p:cTn id="22" dur="500"/>
                                        <p:tgtEl>
                                          <p:spTgt spid="2048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483">
                                            <p:txEl>
                                              <p:pRg st="6" end="6"/>
                                            </p:txEl>
                                          </p:spTgt>
                                        </p:tgtEl>
                                        <p:attrNameLst>
                                          <p:attrName>style.visibility</p:attrName>
                                        </p:attrNameLst>
                                      </p:cBhvr>
                                      <p:to>
                                        <p:strVal val="visible"/>
                                      </p:to>
                                    </p:set>
                                    <p:animEffect transition="in" filter="fade">
                                      <p:cBhvr>
                                        <p:cTn id="25" dur="500"/>
                                        <p:tgtEl>
                                          <p:spTgt spid="2048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483">
                                            <p:txEl>
                                              <p:pRg st="7" end="7"/>
                                            </p:txEl>
                                          </p:spTgt>
                                        </p:tgtEl>
                                        <p:attrNameLst>
                                          <p:attrName>style.visibility</p:attrName>
                                        </p:attrNameLst>
                                      </p:cBhvr>
                                      <p:to>
                                        <p:strVal val="visible"/>
                                      </p:to>
                                    </p:set>
                                    <p:animEffect transition="in" filter="fade">
                                      <p:cBhvr>
                                        <p:cTn id="28" dur="500"/>
                                        <p:tgtEl>
                                          <p:spTgt spid="20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2800" b="1" dirty="0" smtClean="0">
                <a:solidFill>
                  <a:srgbClr val="C00000"/>
                </a:solidFill>
              </a:rPr>
              <a:t>Sharp Instruments</a:t>
            </a:r>
            <a:br>
              <a:rPr lang="en-US" altLang="en-US" sz="2800" b="1" dirty="0" smtClean="0">
                <a:solidFill>
                  <a:srgbClr val="C00000"/>
                </a:solidFill>
              </a:rPr>
            </a:br>
            <a:r>
              <a:rPr lang="en-US" altLang="en-US" sz="2400" b="1" dirty="0" smtClean="0">
                <a:solidFill>
                  <a:srgbClr val="C00000"/>
                </a:solidFill>
              </a:rPr>
              <a:t>Common Cooking Injuries</a:t>
            </a:r>
            <a:endParaRPr lang="en-US" altLang="en-US" sz="2400" dirty="0" smtClean="0">
              <a:solidFill>
                <a:srgbClr val="C00000"/>
              </a:solidFill>
            </a:endParaRPr>
          </a:p>
        </p:txBody>
      </p:sp>
      <p:sp>
        <p:nvSpPr>
          <p:cNvPr id="3" name="Content Placeholder 2"/>
          <p:cNvSpPr>
            <a:spLocks noGrp="1"/>
          </p:cNvSpPr>
          <p:nvPr>
            <p:ph sz="half" idx="1"/>
          </p:nvPr>
        </p:nvSpPr>
        <p:spPr>
          <a:xfrm>
            <a:off x="914400" y="1752600"/>
            <a:ext cx="4648200" cy="2819400"/>
          </a:xfrm>
        </p:spPr>
        <p:txBody>
          <a:bodyPr/>
          <a:lstStyle/>
          <a:p>
            <a:pPr marL="365760" indent="-365760">
              <a:spcBef>
                <a:spcPts val="600"/>
              </a:spcBef>
              <a:buClrTx/>
            </a:pPr>
            <a:r>
              <a:rPr lang="en-US" altLang="en-US" sz="2400" b="1" dirty="0" smtClean="0"/>
              <a:t>How to treat cuts:</a:t>
            </a:r>
          </a:p>
          <a:p>
            <a:pPr marL="765810" lvl="1" indent="-365760">
              <a:spcBef>
                <a:spcPts val="600"/>
              </a:spcBef>
              <a:buClrTx/>
            </a:pPr>
            <a:r>
              <a:rPr lang="en-US" altLang="en-US" sz="2000" dirty="0" smtClean="0"/>
              <a:t>As soon as you cut yourself, wash the wound immediately with soap and water in order to prevent infection. </a:t>
            </a:r>
          </a:p>
          <a:p>
            <a:pPr marL="765810" lvl="1" indent="-365760">
              <a:spcBef>
                <a:spcPts val="600"/>
              </a:spcBef>
              <a:buClrTx/>
            </a:pPr>
            <a:r>
              <a:rPr lang="en-US" altLang="en-US" sz="2000" dirty="0" smtClean="0"/>
              <a:t>Apply a dry, clean dressing and hold pressure directly to the wound.  </a:t>
            </a:r>
          </a:p>
          <a:p>
            <a:pPr marL="365760" indent="-365760">
              <a:spcBef>
                <a:spcPts val="600"/>
              </a:spcBef>
              <a:buFont typeface="Wingdings" panose="05000000000000000000" pitchFamily="2" charset="2"/>
              <a:buNone/>
            </a:pPr>
            <a:endParaRPr lang="en-US" altLang="en-US" dirty="0" smtClean="0"/>
          </a:p>
          <a:p>
            <a:pPr marL="365760" indent="-365760">
              <a:spcBef>
                <a:spcPts val="600"/>
              </a:spcBef>
            </a:pPr>
            <a:endParaRPr lang="en-US" altLang="en-US" dirty="0" smtClean="0"/>
          </a:p>
        </p:txBody>
      </p:sp>
      <p:sp>
        <p:nvSpPr>
          <p:cNvPr id="6" name="Content Placeholder 5"/>
          <p:cNvSpPr>
            <a:spLocks noGrp="1"/>
          </p:cNvSpPr>
          <p:nvPr>
            <p:ph sz="half" idx="2"/>
          </p:nvPr>
        </p:nvSpPr>
        <p:spPr>
          <a:xfrm>
            <a:off x="838200" y="4495800"/>
            <a:ext cx="7772400" cy="1600200"/>
          </a:xfrm>
        </p:spPr>
        <p:txBody>
          <a:bodyPr/>
          <a:lstStyle/>
          <a:p>
            <a:pPr lvl="1">
              <a:buClrTx/>
            </a:pPr>
            <a:r>
              <a:rPr lang="en-US" altLang="en-US" sz="2000" dirty="0" smtClean="0"/>
              <a:t>If the bleeding is very bad you should go to the emergency room immediately. </a:t>
            </a:r>
          </a:p>
          <a:p>
            <a:pPr lvl="1">
              <a:buClrTx/>
            </a:pPr>
            <a:r>
              <a:rPr lang="en-US" altLang="en-US" sz="2000" dirty="0" smtClean="0"/>
              <a:t>Cuts longer than 1 cm may need stitches; visit the doctor within the first 12 hours of cutting yourself. </a:t>
            </a:r>
          </a:p>
          <a:p>
            <a:endParaRPr lang="en-US" altLang="en-US" dirty="0" smtClean="0"/>
          </a:p>
        </p:txBody>
      </p:sp>
      <p:pic>
        <p:nvPicPr>
          <p:cNvPr id="4" name="Picture 2" descr="http://dailyhealthmantra.com/wp-content/uploads/2012/06/cuts.jpg?d694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133600"/>
            <a:ext cx="2690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2800" b="1" dirty="0" smtClean="0">
                <a:solidFill>
                  <a:srgbClr val="C00000"/>
                </a:solidFill>
              </a:rPr>
              <a:t>Sharp Instruments</a:t>
            </a:r>
            <a:br>
              <a:rPr lang="en-US" altLang="en-US" sz="2800" b="1" dirty="0" smtClean="0">
                <a:solidFill>
                  <a:srgbClr val="C00000"/>
                </a:solidFill>
              </a:rPr>
            </a:br>
            <a:r>
              <a:rPr lang="en-US" altLang="en-US" sz="2400" b="1" dirty="0" smtClean="0">
                <a:solidFill>
                  <a:srgbClr val="C00000"/>
                </a:solidFill>
              </a:rPr>
              <a:t>Common Cooking Injuries</a:t>
            </a:r>
            <a:endParaRPr lang="en-US" altLang="en-US" sz="2400" u="sng" dirty="0" smtClean="0">
              <a:solidFill>
                <a:srgbClr val="C00000"/>
              </a:solidFill>
            </a:endParaRPr>
          </a:p>
        </p:txBody>
      </p:sp>
      <p:sp>
        <p:nvSpPr>
          <p:cNvPr id="21507" name="Rectangle 3"/>
          <p:cNvSpPr>
            <a:spLocks noGrp="1" noChangeArrowheads="1"/>
          </p:cNvSpPr>
          <p:nvPr>
            <p:ph idx="1"/>
          </p:nvPr>
        </p:nvSpPr>
        <p:spPr>
          <a:xfrm>
            <a:off x="990600" y="1752600"/>
            <a:ext cx="7162800" cy="3886200"/>
          </a:xfrm>
        </p:spPr>
        <p:txBody>
          <a:bodyPr/>
          <a:lstStyle/>
          <a:p>
            <a:pPr marL="365760" indent="-365760" eaLnBrk="1" hangingPunct="1">
              <a:spcBef>
                <a:spcPts val="600"/>
              </a:spcBef>
              <a:buClrTx/>
            </a:pPr>
            <a:r>
              <a:rPr lang="en-US" altLang="en-US" sz="2400" b="1" dirty="0" smtClean="0"/>
              <a:t>How to prevent cuts:</a:t>
            </a:r>
          </a:p>
          <a:p>
            <a:pPr marL="765810" lvl="2" indent="-365760">
              <a:spcBef>
                <a:spcPts val="600"/>
              </a:spcBef>
              <a:buClrTx/>
            </a:pPr>
            <a:r>
              <a:rPr lang="en-US" altLang="en-US" sz="2000" b="1" dirty="0" smtClean="0"/>
              <a:t>Always use sharp knives. </a:t>
            </a:r>
            <a:r>
              <a:rPr lang="en-US" altLang="en-US" sz="2000" dirty="0" smtClean="0"/>
              <a:t>A sharp knife requires less pressure in cutting than a dull knife does, and your hand is less likely to slip.</a:t>
            </a:r>
          </a:p>
          <a:p>
            <a:pPr marL="765810" lvl="2" indent="-365760">
              <a:spcBef>
                <a:spcPts val="600"/>
              </a:spcBef>
              <a:buClrTx/>
            </a:pPr>
            <a:r>
              <a:rPr lang="en-US" altLang="en-US" sz="2000" b="1" dirty="0" smtClean="0"/>
              <a:t>Cut correctly.</a:t>
            </a:r>
            <a:r>
              <a:rPr lang="en-US" altLang="en-US" sz="2000" dirty="0" smtClean="0"/>
              <a:t> Don’t hold something in your hand when cutting it. Use a large cutting board. Curl your fingers under when holding food and cut away from you. Keep your fingers away from the blade.</a:t>
            </a:r>
          </a:p>
          <a:p>
            <a:pPr marL="765810" lvl="2" indent="-365760">
              <a:spcBef>
                <a:spcPts val="600"/>
              </a:spcBef>
              <a:buClrTx/>
            </a:pPr>
            <a:r>
              <a:rPr lang="en-US" altLang="en-US" sz="2000" b="1" dirty="0" smtClean="0"/>
              <a:t>Keep your eyes on your cutting.</a:t>
            </a:r>
            <a:r>
              <a:rPr lang="en-US" altLang="en-US" sz="2000" dirty="0" smtClean="0"/>
              <a:t> It’s easy to get distracted when preparing meals.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fade">
                                      <p:cBhvr>
                                        <p:cTn id="10" dur="500"/>
                                        <p:tgtEl>
                                          <p:spTgt spid="215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fade">
                                      <p:cBhvr>
                                        <p:cTn id="13" dur="500"/>
                                        <p:tgtEl>
                                          <p:spTgt spid="2150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3" end="3"/>
                                            </p:txEl>
                                          </p:spTgt>
                                        </p:tgtEl>
                                        <p:attrNameLst>
                                          <p:attrName>style.visibility</p:attrName>
                                        </p:attrNameLst>
                                      </p:cBhvr>
                                      <p:to>
                                        <p:strVal val="visible"/>
                                      </p:to>
                                    </p:set>
                                    <p:animEffect transition="in" filter="fade">
                                      <p:cBhvr>
                                        <p:cTn id="16"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C00000"/>
                </a:solidFill>
              </a:rPr>
              <a:t>Requirements</a:t>
            </a:r>
          </a:p>
        </p:txBody>
      </p:sp>
      <p:sp>
        <p:nvSpPr>
          <p:cNvPr id="18435" name="Rectangle 3"/>
          <p:cNvSpPr>
            <a:spLocks noChangeArrowheads="1"/>
          </p:cNvSpPr>
          <p:nvPr/>
        </p:nvSpPr>
        <p:spPr bwMode="auto">
          <a:xfrm>
            <a:off x="990600" y="1752600"/>
            <a:ext cx="716280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t>Health </a:t>
            </a:r>
            <a:r>
              <a:rPr lang="en-US" b="1" u="none" dirty="0"/>
              <a:t>and Safety</a:t>
            </a:r>
            <a:r>
              <a:rPr lang="en-US" u="none" dirty="0"/>
              <a:t>. Do the following:</a:t>
            </a:r>
          </a:p>
          <a:p>
            <a:pPr marL="800100" lvl="1" indent="-342900">
              <a:spcBef>
                <a:spcPts val="600"/>
              </a:spcBef>
              <a:buClrTx/>
              <a:buFont typeface="+mj-lt"/>
              <a:buAutoNum type="alphaLcPeriod"/>
            </a:pPr>
            <a:r>
              <a:rPr lang="en-US" sz="1300" u="none" dirty="0"/>
              <a:t>Explain to your counselor the most likely hazards you may encounter while participating in cooking activities and what you should do to anticipate, help prevent, mitigate, and respond to these hazards</a:t>
            </a:r>
          </a:p>
          <a:p>
            <a:pPr marL="800100" lvl="1" indent="-342900">
              <a:spcBef>
                <a:spcPts val="600"/>
              </a:spcBef>
              <a:buClrTx/>
              <a:buFont typeface="+mj-lt"/>
              <a:buAutoNum type="alphaLcPeriod"/>
            </a:pPr>
            <a:r>
              <a:rPr lang="en-US" sz="1300" u="none" dirty="0"/>
              <a:t>Show that you know first aid for and how to prevent injuries or illnesses that could occur while preparing meals and eating, including burns and scalds, cuts, choking, and allergic reactions.</a:t>
            </a:r>
          </a:p>
          <a:p>
            <a:pPr marL="800100" lvl="1" indent="-342900">
              <a:spcBef>
                <a:spcPts val="600"/>
              </a:spcBef>
              <a:buClrTx/>
              <a:buFont typeface="+mj-lt"/>
              <a:buAutoNum type="alphaLcPeriod"/>
            </a:pPr>
            <a:r>
              <a:rPr lang="en-US" sz="1300" u="none" dirty="0">
                <a:solidFill>
                  <a:srgbClr val="C00000"/>
                </a:solidFill>
              </a:rPr>
              <a:t>Describe how meat, fish, chicken, eggs, dairy products, and fresh vegetables should be stored, transported, and properly prepared for cooking. Explain how to prevent cross-contamination.</a:t>
            </a:r>
          </a:p>
          <a:p>
            <a:pPr marL="800100" lvl="1" indent="-342900">
              <a:spcBef>
                <a:spcPts val="600"/>
              </a:spcBef>
              <a:buClrTx/>
              <a:buFont typeface="+mj-lt"/>
              <a:buAutoNum type="alphaLcPeriod"/>
            </a:pPr>
            <a:r>
              <a:rPr lang="en-US" sz="1300" u="none" dirty="0"/>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t>Discuss with your counselor why reading food labels is important. Explain how to identify common allergens such as peanuts, tree nuts, milk, eggs, wheat, soy, and shellfish.</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62697867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z="2800" b="1" dirty="0" smtClean="0">
                <a:solidFill>
                  <a:srgbClr val="B72730"/>
                </a:solidFill>
              </a:rPr>
              <a:t>Food Safety</a:t>
            </a:r>
            <a:endParaRPr lang="en-US" altLang="en-US" sz="2800" u="sng" dirty="0" smtClean="0">
              <a:solidFill>
                <a:srgbClr val="B72730"/>
              </a:solidFill>
            </a:endParaRPr>
          </a:p>
        </p:txBody>
      </p:sp>
      <p:sp>
        <p:nvSpPr>
          <p:cNvPr id="8195" name="Rectangle 3"/>
          <p:cNvSpPr>
            <a:spLocks noGrp="1" noChangeArrowheads="1"/>
          </p:cNvSpPr>
          <p:nvPr>
            <p:ph sz="half" idx="1"/>
          </p:nvPr>
        </p:nvSpPr>
        <p:spPr>
          <a:xfrm>
            <a:off x="990600" y="1752600"/>
            <a:ext cx="4191000" cy="3886200"/>
          </a:xfrm>
        </p:spPr>
        <p:txBody>
          <a:bodyPr/>
          <a:lstStyle/>
          <a:p>
            <a:pPr marL="365760" indent="-365760" eaLnBrk="1" hangingPunct="1">
              <a:spcBef>
                <a:spcPts val="600"/>
              </a:spcBef>
              <a:buClrTx/>
            </a:pPr>
            <a:r>
              <a:rPr lang="en-US" altLang="en-US" sz="2000" dirty="0" smtClean="0"/>
              <a:t>Meats and dairy Items must be kept cold before use.</a:t>
            </a:r>
          </a:p>
          <a:p>
            <a:pPr marL="365760" indent="-365760" eaLnBrk="1" hangingPunct="1">
              <a:spcBef>
                <a:spcPts val="600"/>
              </a:spcBef>
              <a:buClrTx/>
            </a:pPr>
            <a:r>
              <a:rPr lang="en-US" altLang="en-US" sz="2000" dirty="0" smtClean="0"/>
              <a:t>Meat removed from wrapper must be kept separate.</a:t>
            </a:r>
          </a:p>
          <a:p>
            <a:pPr marL="365760" indent="-365760" eaLnBrk="1" hangingPunct="1">
              <a:spcBef>
                <a:spcPts val="600"/>
              </a:spcBef>
              <a:buClrTx/>
            </a:pPr>
            <a:r>
              <a:rPr lang="en-US" altLang="en-US" sz="2000" dirty="0" smtClean="0"/>
              <a:t>Meat should be cooked before it is no longer cool.</a:t>
            </a:r>
          </a:p>
          <a:p>
            <a:pPr marL="365760" indent="-365760" eaLnBrk="1" hangingPunct="1">
              <a:spcBef>
                <a:spcPts val="600"/>
              </a:spcBef>
              <a:buClrTx/>
            </a:pPr>
            <a:r>
              <a:rPr lang="en-US" altLang="en-US" sz="2000" dirty="0" smtClean="0"/>
              <a:t>Any cooked foods need to be properly stored and refrigerated to eliminate risks of growing bacteria.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1600" y="1600200"/>
            <a:ext cx="2885303" cy="4459855"/>
          </a:xfrm>
        </p:spPr>
      </p:pic>
    </p:spTree>
    <p:extLst>
      <p:ext uri="{BB962C8B-B14F-4D97-AF65-F5344CB8AC3E}">
        <p14:creationId xmlns:p14="http://schemas.microsoft.com/office/powerpoint/2010/main" val="23220883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fade">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fade">
                                      <p:cBhvr>
                                        <p:cTn id="17" dur="500"/>
                                        <p:tgtEl>
                                          <p:spTgt spid="81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fade">
                                      <p:cBhvr>
                                        <p:cTn id="22"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2800" b="1" dirty="0" smtClean="0">
                <a:solidFill>
                  <a:srgbClr val="C00000"/>
                </a:solidFill>
              </a:rPr>
              <a:t>Food Safety</a:t>
            </a:r>
            <a:endParaRPr lang="en-US" altLang="en-US" sz="2800" dirty="0" smtClean="0">
              <a:solidFill>
                <a:srgbClr val="C00000"/>
              </a:solidFill>
            </a:endParaRPr>
          </a:p>
        </p:txBody>
      </p:sp>
      <p:sp>
        <p:nvSpPr>
          <p:cNvPr id="9219" name="Rectangle 3"/>
          <p:cNvSpPr>
            <a:spLocks noGrp="1" noChangeArrowheads="1"/>
          </p:cNvSpPr>
          <p:nvPr>
            <p:ph sz="half" idx="1"/>
          </p:nvPr>
        </p:nvSpPr>
        <p:spPr>
          <a:xfrm>
            <a:off x="990600" y="1752600"/>
            <a:ext cx="4114800" cy="3886200"/>
          </a:xfrm>
        </p:spPr>
        <p:txBody>
          <a:bodyPr/>
          <a:lstStyle/>
          <a:p>
            <a:pPr marL="365760" indent="-365760" eaLnBrk="1" hangingPunct="1">
              <a:spcBef>
                <a:spcPts val="600"/>
              </a:spcBef>
              <a:buClrTx/>
            </a:pPr>
            <a:r>
              <a:rPr lang="en-US" altLang="en-US" sz="2000" dirty="0" smtClean="0"/>
              <a:t>Keep cold foods cold.</a:t>
            </a:r>
          </a:p>
          <a:p>
            <a:pPr marL="365760" indent="-365760" eaLnBrk="1" hangingPunct="1">
              <a:spcBef>
                <a:spcPts val="600"/>
              </a:spcBef>
              <a:buClrTx/>
            </a:pPr>
            <a:r>
              <a:rPr lang="en-US" altLang="en-US" sz="2000" dirty="0" smtClean="0"/>
              <a:t>Keep hot foods hot.</a:t>
            </a:r>
          </a:p>
          <a:p>
            <a:pPr marL="365760" indent="-365760" eaLnBrk="1" hangingPunct="1">
              <a:spcBef>
                <a:spcPts val="600"/>
              </a:spcBef>
              <a:buClrTx/>
            </a:pPr>
            <a:r>
              <a:rPr lang="en-US" altLang="en-US" sz="2000" dirty="0" smtClean="0"/>
              <a:t>Make certain safety seals on food in jars, containers, etc. are intact.</a:t>
            </a:r>
          </a:p>
          <a:p>
            <a:pPr marL="365760" indent="-365760" eaLnBrk="1" hangingPunct="1">
              <a:spcBef>
                <a:spcPts val="600"/>
              </a:spcBef>
              <a:buClrTx/>
            </a:pPr>
            <a:r>
              <a:rPr lang="en-US" altLang="en-US" sz="2000" dirty="0" smtClean="0"/>
              <a:t>Freeze meat or poultry that will not be used within 2-3 days.</a:t>
            </a:r>
          </a:p>
          <a:p>
            <a:pPr marL="365760" indent="-365760" eaLnBrk="1" hangingPunct="1">
              <a:spcBef>
                <a:spcPts val="600"/>
              </a:spcBef>
              <a:buClrTx/>
            </a:pPr>
            <a:r>
              <a:rPr lang="en-US" altLang="en-US" sz="2000" dirty="0" smtClean="0"/>
              <a:t>Refrigerate any leftovers and discard if not eaten within three days or more.</a:t>
            </a:r>
          </a:p>
        </p:txBody>
      </p:sp>
      <p:pic>
        <p:nvPicPr>
          <p:cNvPr id="6"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385" r="15385"/>
          <a:stretch/>
        </p:blipFill>
        <p:spPr>
          <a:xfrm>
            <a:off x="5334000" y="1775254"/>
            <a:ext cx="2514600" cy="3632240"/>
          </a:xfrm>
          <a:prstGeom prst="rect">
            <a:avLst/>
          </a:prstGeom>
        </p:spPr>
      </p:pic>
    </p:spTree>
    <p:extLst>
      <p:ext uri="{BB962C8B-B14F-4D97-AF65-F5344CB8AC3E}">
        <p14:creationId xmlns:p14="http://schemas.microsoft.com/office/powerpoint/2010/main" val="30812807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fade">
                                      <p:cBhvr>
                                        <p:cTn id="17" dur="5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fade">
                                      <p:cBhvr>
                                        <p:cTn id="22" dur="500"/>
                                        <p:tgtEl>
                                          <p:spTgt spid="92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fade">
                                      <p:cBhvr>
                                        <p:cTn id="27"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C00000"/>
                </a:solidFill>
              </a:rPr>
              <a:t>Requirements</a:t>
            </a:r>
          </a:p>
        </p:txBody>
      </p:sp>
      <p:sp>
        <p:nvSpPr>
          <p:cNvPr id="18435" name="Rectangle 3"/>
          <p:cNvSpPr>
            <a:spLocks noChangeArrowheads="1"/>
          </p:cNvSpPr>
          <p:nvPr/>
        </p:nvSpPr>
        <p:spPr bwMode="auto">
          <a:xfrm>
            <a:off x="990600" y="1752600"/>
            <a:ext cx="716280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t>Health </a:t>
            </a:r>
            <a:r>
              <a:rPr lang="en-US" b="1" u="none" dirty="0"/>
              <a:t>and Safety</a:t>
            </a:r>
            <a:r>
              <a:rPr lang="en-US" u="none" dirty="0"/>
              <a:t>. Do the following:</a:t>
            </a:r>
          </a:p>
          <a:p>
            <a:pPr marL="800100" lvl="1" indent="-342900">
              <a:spcBef>
                <a:spcPts val="600"/>
              </a:spcBef>
              <a:buClrTx/>
              <a:buFont typeface="+mj-lt"/>
              <a:buAutoNum type="alphaLcPeriod"/>
            </a:pPr>
            <a:r>
              <a:rPr lang="en-US" sz="1300" u="none" dirty="0"/>
              <a:t>Explain to your counselor the most likely hazards you may encounter while participating in cooking activities and what you should do to anticipate, help prevent, mitigate, and respond to these hazards</a:t>
            </a:r>
          </a:p>
          <a:p>
            <a:pPr marL="800100" lvl="1" indent="-342900">
              <a:spcBef>
                <a:spcPts val="600"/>
              </a:spcBef>
              <a:buClrTx/>
              <a:buFont typeface="+mj-lt"/>
              <a:buAutoNum type="alphaLcPeriod"/>
            </a:pPr>
            <a:r>
              <a:rPr lang="en-US" sz="1300" u="none" dirty="0"/>
              <a:t>Show that you know first aid for and how to prevent injuries or illnesses that could occur while preparing meals and eating, including burns and scalds, cuts, choking, and allergic reactions.</a:t>
            </a:r>
          </a:p>
          <a:p>
            <a:pPr marL="800100" lvl="1" indent="-342900">
              <a:spcBef>
                <a:spcPts val="600"/>
              </a:spcBef>
              <a:buClrTx/>
              <a:buFont typeface="+mj-lt"/>
              <a:buAutoNum type="alphaLcPeriod"/>
            </a:pPr>
            <a:r>
              <a:rPr lang="en-US" sz="1300" u="none" dirty="0"/>
              <a:t>Describe how meat, fish, chicken, eggs, dairy products, and fresh vegetables should be stored, transported, and properly prepared for cooking. Explain how to prevent cross-contamination.</a:t>
            </a:r>
          </a:p>
          <a:p>
            <a:pPr marL="800100" lvl="1" indent="-342900">
              <a:spcBef>
                <a:spcPts val="600"/>
              </a:spcBef>
              <a:buClrTx/>
              <a:buFont typeface="+mj-lt"/>
              <a:buAutoNum type="alphaLcPeriod"/>
            </a:pPr>
            <a:r>
              <a:rPr lang="en-US" sz="1300" u="none" dirty="0">
                <a:solidFill>
                  <a:srgbClr val="C00000"/>
                </a:solidFill>
              </a:rPr>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t>Discuss with your counselor why reading food labels is important. Explain how to identify common allergens such as peanuts, tree nuts, milk, eggs, wheat, soy, and shellfish.</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62938624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7162800" cy="762000"/>
          </a:xfrm>
        </p:spPr>
        <p:txBody>
          <a:bodyPr/>
          <a:lstStyle/>
          <a:p>
            <a:r>
              <a:rPr lang="en-US" sz="2800" b="1" dirty="0" smtClean="0">
                <a:solidFill>
                  <a:srgbClr val="C00000"/>
                </a:solidFill>
              </a:rPr>
              <a:t>Food Allergies and Food Intolerance</a:t>
            </a:r>
            <a:endParaRPr lang="en-US" sz="2800" b="1" dirty="0">
              <a:solidFill>
                <a:srgbClr val="C00000"/>
              </a:solidFill>
            </a:endParaRPr>
          </a:p>
        </p:txBody>
      </p:sp>
      <p:sp>
        <p:nvSpPr>
          <p:cNvPr id="3" name="Content Placeholder 2"/>
          <p:cNvSpPr>
            <a:spLocks noGrp="1"/>
          </p:cNvSpPr>
          <p:nvPr>
            <p:ph idx="1"/>
          </p:nvPr>
        </p:nvSpPr>
        <p:spPr>
          <a:xfrm>
            <a:off x="838200" y="1676400"/>
            <a:ext cx="4572000" cy="4343400"/>
          </a:xfrm>
        </p:spPr>
        <p:txBody>
          <a:bodyPr/>
          <a:lstStyle/>
          <a:p>
            <a:pPr marL="365760" marR="77153" indent="-365760">
              <a:spcBef>
                <a:spcPts val="600"/>
              </a:spcBef>
              <a:spcAft>
                <a:spcPts val="0"/>
              </a:spcAft>
              <a:buClrTx/>
              <a:tabLst>
                <a:tab pos="238125" algn="l"/>
                <a:tab pos="238601" algn="l"/>
              </a:tabLst>
            </a:pPr>
            <a:r>
              <a:rPr lang="en-US" sz="2400" spc="11" dirty="0" smtClean="0">
                <a:cs typeface="Arial" panose="020B0604020202020204" pitchFamily="34" charset="0"/>
              </a:rPr>
              <a:t>Allergies: </a:t>
            </a:r>
          </a:p>
          <a:p>
            <a:pPr marL="765810" marR="77153" lvl="2" indent="-365760">
              <a:spcBef>
                <a:spcPts val="600"/>
              </a:spcBef>
              <a:spcAft>
                <a:spcPts val="0"/>
              </a:spcAft>
              <a:buClrTx/>
              <a:buFont typeface="Arial"/>
              <a:buChar char="•"/>
              <a:tabLst>
                <a:tab pos="238125" algn="l"/>
                <a:tab pos="238601" algn="l"/>
              </a:tabLst>
            </a:pPr>
            <a:r>
              <a:rPr lang="en-US" sz="2000" spc="90" dirty="0" smtClean="0">
                <a:cs typeface="Arial" panose="020B0604020202020204" pitchFamily="34" charset="0"/>
              </a:rPr>
              <a:t>Immune </a:t>
            </a:r>
            <a:r>
              <a:rPr lang="en-US" sz="2000" spc="49" dirty="0" smtClean="0">
                <a:cs typeface="Arial" panose="020B0604020202020204" pitchFamily="34" charset="0"/>
              </a:rPr>
              <a:t>system</a:t>
            </a:r>
            <a:r>
              <a:rPr lang="en-US" sz="2000" spc="-101" dirty="0" smtClean="0">
                <a:cs typeface="Arial" panose="020B0604020202020204" pitchFamily="34" charset="0"/>
              </a:rPr>
              <a:t> </a:t>
            </a:r>
            <a:r>
              <a:rPr lang="en-US" sz="2000" spc="45" dirty="0" smtClean="0">
                <a:cs typeface="Arial" panose="020B0604020202020204" pitchFamily="34" charset="0"/>
              </a:rPr>
              <a:t>overreacts (Anaphylactic Shock).</a:t>
            </a:r>
          </a:p>
          <a:p>
            <a:pPr marL="765810" marR="77153" lvl="2" indent="-365760">
              <a:spcBef>
                <a:spcPts val="600"/>
              </a:spcBef>
              <a:spcAft>
                <a:spcPts val="0"/>
              </a:spcAft>
              <a:buClrTx/>
              <a:buFont typeface="Arial"/>
              <a:buChar char="•"/>
              <a:tabLst>
                <a:tab pos="238125" algn="l"/>
                <a:tab pos="238601" algn="l"/>
              </a:tabLst>
            </a:pPr>
            <a:r>
              <a:rPr lang="en-US" sz="2000" spc="79" dirty="0">
                <a:cs typeface="Arial" panose="020B0604020202020204" pitchFamily="34" charset="0"/>
              </a:rPr>
              <a:t>Common </a:t>
            </a:r>
            <a:r>
              <a:rPr lang="en-US" sz="2000" spc="30" dirty="0">
                <a:cs typeface="Arial" panose="020B0604020202020204" pitchFamily="34" charset="0"/>
              </a:rPr>
              <a:t>severe</a:t>
            </a:r>
            <a:r>
              <a:rPr lang="en-US" sz="2000" spc="-251" dirty="0">
                <a:cs typeface="Arial" panose="020B0604020202020204" pitchFamily="34" charset="0"/>
              </a:rPr>
              <a:t> </a:t>
            </a:r>
            <a:r>
              <a:rPr lang="en-US" sz="2000" spc="41" dirty="0">
                <a:cs typeface="Arial" panose="020B0604020202020204" pitchFamily="34" charset="0"/>
              </a:rPr>
              <a:t>food </a:t>
            </a:r>
            <a:r>
              <a:rPr lang="en-US" sz="2000" spc="23" dirty="0">
                <a:cs typeface="Arial" panose="020B0604020202020204" pitchFamily="34" charset="0"/>
              </a:rPr>
              <a:t>allergies: </a:t>
            </a:r>
            <a:r>
              <a:rPr lang="en-US" sz="2000" spc="68" dirty="0">
                <a:cs typeface="Arial" panose="020B0604020202020204" pitchFamily="34" charset="0"/>
              </a:rPr>
              <a:t>nuts,</a:t>
            </a:r>
            <a:r>
              <a:rPr lang="en-US" sz="2000" spc="-101" dirty="0">
                <a:cs typeface="Arial" panose="020B0604020202020204" pitchFamily="34" charset="0"/>
              </a:rPr>
              <a:t> </a:t>
            </a:r>
            <a:r>
              <a:rPr lang="en-US" sz="2000" spc="19" dirty="0">
                <a:cs typeface="Arial" panose="020B0604020202020204" pitchFamily="34" charset="0"/>
              </a:rPr>
              <a:t>eggs, </a:t>
            </a:r>
            <a:r>
              <a:rPr lang="en-US" sz="2000" spc="11" dirty="0">
                <a:cs typeface="Arial" panose="020B0604020202020204" pitchFamily="34" charset="0"/>
              </a:rPr>
              <a:t>dairy,</a:t>
            </a:r>
            <a:r>
              <a:rPr lang="en-US" sz="2000" spc="-26" dirty="0">
                <a:cs typeface="Arial" panose="020B0604020202020204" pitchFamily="34" charset="0"/>
              </a:rPr>
              <a:t> </a:t>
            </a:r>
            <a:r>
              <a:rPr lang="en-US" sz="2000" spc="38" dirty="0" smtClean="0">
                <a:cs typeface="Arial" panose="020B0604020202020204" pitchFamily="34" charset="0"/>
              </a:rPr>
              <a:t>shellfish.</a:t>
            </a:r>
          </a:p>
          <a:p>
            <a:pPr marL="365760" indent="-365760">
              <a:spcBef>
                <a:spcPts val="600"/>
              </a:spcBef>
              <a:spcAft>
                <a:spcPts val="0"/>
              </a:spcAft>
              <a:buClrTx/>
              <a:tabLst>
                <a:tab pos="238125" algn="l"/>
                <a:tab pos="238601" algn="l"/>
              </a:tabLst>
            </a:pPr>
            <a:r>
              <a:rPr lang="en-US" sz="2400" spc="34" dirty="0" smtClean="0">
                <a:cs typeface="Times New Roman"/>
              </a:rPr>
              <a:t>Food</a:t>
            </a:r>
            <a:r>
              <a:rPr lang="en-US" sz="2400" spc="-26" dirty="0" smtClean="0">
                <a:cs typeface="Times New Roman"/>
              </a:rPr>
              <a:t> </a:t>
            </a:r>
            <a:r>
              <a:rPr lang="en-US" sz="2400" spc="49" dirty="0" smtClean="0">
                <a:cs typeface="Times New Roman"/>
              </a:rPr>
              <a:t>intolerance: </a:t>
            </a:r>
          </a:p>
          <a:p>
            <a:pPr marL="765810" lvl="2" indent="-365760">
              <a:spcBef>
                <a:spcPts val="600"/>
              </a:spcBef>
              <a:spcAft>
                <a:spcPts val="0"/>
              </a:spcAft>
              <a:buClrTx/>
              <a:buFont typeface="Arial"/>
              <a:buChar char="•"/>
              <a:tabLst>
                <a:tab pos="238125" algn="l"/>
                <a:tab pos="238601" algn="l"/>
              </a:tabLst>
            </a:pPr>
            <a:r>
              <a:rPr lang="en-US" sz="2000" spc="79" dirty="0" smtClean="0">
                <a:cs typeface="Times New Roman"/>
              </a:rPr>
              <a:t>Cannot</a:t>
            </a:r>
            <a:r>
              <a:rPr lang="en-US" sz="2000" spc="-139" dirty="0" smtClean="0">
                <a:cs typeface="Times New Roman"/>
              </a:rPr>
              <a:t> </a:t>
            </a:r>
            <a:r>
              <a:rPr lang="en-US" sz="2000" spc="45" dirty="0" smtClean="0">
                <a:cs typeface="Times New Roman"/>
              </a:rPr>
              <a:t>digest </a:t>
            </a:r>
            <a:r>
              <a:rPr lang="en-US" sz="2000" spc="75" dirty="0" smtClean="0">
                <a:cs typeface="Times New Roman"/>
              </a:rPr>
              <a:t>components.</a:t>
            </a:r>
            <a:endParaRPr lang="en-US" sz="2000" dirty="0" smtClean="0">
              <a:cs typeface="Times New Roman"/>
            </a:endParaRPr>
          </a:p>
          <a:p>
            <a:pPr marL="765810" lvl="2" indent="-365760">
              <a:spcBef>
                <a:spcPts val="600"/>
              </a:spcBef>
              <a:spcAft>
                <a:spcPts val="0"/>
              </a:spcAft>
              <a:buClrTx/>
              <a:buFont typeface="Arial"/>
              <a:buChar char="•"/>
              <a:tabLst>
                <a:tab pos="238125" algn="l"/>
                <a:tab pos="238601" algn="l"/>
              </a:tabLst>
            </a:pPr>
            <a:r>
              <a:rPr lang="en-US" sz="2000" spc="79" dirty="0" smtClean="0">
                <a:cs typeface="Times New Roman"/>
              </a:rPr>
              <a:t>Common</a:t>
            </a:r>
            <a:r>
              <a:rPr lang="en-US" sz="2000" spc="-56" dirty="0" smtClean="0">
                <a:cs typeface="Times New Roman"/>
              </a:rPr>
              <a:t> </a:t>
            </a:r>
            <a:r>
              <a:rPr lang="en-US" sz="2000" spc="41" dirty="0" smtClean="0">
                <a:cs typeface="Times New Roman"/>
              </a:rPr>
              <a:t>food </a:t>
            </a:r>
            <a:r>
              <a:rPr lang="en-US" sz="2000" spc="49" dirty="0" smtClean="0">
                <a:cs typeface="Times New Roman"/>
              </a:rPr>
              <a:t>intolerance:</a:t>
            </a:r>
            <a:r>
              <a:rPr lang="en-US" sz="2000" spc="-71" dirty="0" smtClean="0">
                <a:cs typeface="Times New Roman"/>
              </a:rPr>
              <a:t> </a:t>
            </a:r>
            <a:r>
              <a:rPr lang="en-US" sz="2000" spc="60" dirty="0" smtClean="0">
                <a:cs typeface="Times New Roman"/>
              </a:rPr>
              <a:t>gluten </a:t>
            </a:r>
            <a:r>
              <a:rPr lang="en-US" sz="2000" spc="26" dirty="0" smtClean="0">
                <a:cs typeface="Times New Roman"/>
              </a:rPr>
              <a:t>(celiac</a:t>
            </a:r>
            <a:r>
              <a:rPr lang="en-US" sz="2000" spc="-127" dirty="0" smtClean="0">
                <a:cs typeface="Times New Roman"/>
              </a:rPr>
              <a:t> </a:t>
            </a:r>
            <a:r>
              <a:rPr lang="en-US" sz="2000" spc="41" dirty="0" smtClean="0">
                <a:cs typeface="Times New Roman"/>
              </a:rPr>
              <a:t>disease), </a:t>
            </a:r>
            <a:r>
              <a:rPr lang="en-US" sz="2000" spc="45" dirty="0" smtClean="0">
                <a:cs typeface="Times New Roman"/>
              </a:rPr>
              <a:t>lactose.</a:t>
            </a:r>
            <a:endParaRPr lang="en-US" sz="2000" dirty="0" smtClean="0">
              <a:cs typeface="Times New Roman"/>
            </a:endParaRPr>
          </a:p>
          <a:p>
            <a:pPr marL="400050" marR="77153" lvl="2" indent="0">
              <a:spcBef>
                <a:spcPts val="600"/>
              </a:spcBef>
              <a:spcAft>
                <a:spcPts val="0"/>
              </a:spcAft>
              <a:buClrTx/>
              <a:buNone/>
              <a:tabLst>
                <a:tab pos="238125" algn="l"/>
                <a:tab pos="238601" algn="l"/>
              </a:tabLst>
            </a:pPr>
            <a:endParaRPr lang="en-US" sz="2000" dirty="0">
              <a:cs typeface="Arial" panose="020B0604020202020204" pitchFamily="34" charset="0"/>
            </a:endParaRPr>
          </a:p>
          <a:p>
            <a:pPr>
              <a:buClrTx/>
            </a:pP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6779"/>
          <a:stretch/>
        </p:blipFill>
        <p:spPr>
          <a:xfrm>
            <a:off x="5361580" y="1676400"/>
            <a:ext cx="2888867" cy="4191000"/>
          </a:xfrm>
          <a:prstGeom prst="rect">
            <a:avLst/>
          </a:prstGeom>
        </p:spPr>
      </p:pic>
    </p:spTree>
    <p:extLst>
      <p:ext uri="{BB962C8B-B14F-4D97-AF65-F5344CB8AC3E}">
        <p14:creationId xmlns:p14="http://schemas.microsoft.com/office/powerpoint/2010/main" val="182002165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t>Fruits</a:t>
            </a:r>
          </a:p>
          <a:p>
            <a:pPr marL="1257300" lvl="2" indent="-342900">
              <a:buClrTx/>
              <a:buFont typeface="+mj-lt"/>
              <a:buAutoNum type="arabicPeriod"/>
            </a:pPr>
            <a:r>
              <a:rPr lang="en-US" sz="1300" dirty="0"/>
              <a:t>Vegetables</a:t>
            </a:r>
          </a:p>
          <a:p>
            <a:pPr marL="1257300" lvl="2" indent="-342900">
              <a:buClrTx/>
              <a:buFont typeface="+mj-lt"/>
              <a:buAutoNum type="arabicPeriod"/>
            </a:pPr>
            <a:r>
              <a:rPr lang="en-US" sz="1300" dirty="0"/>
              <a:t>Grains</a:t>
            </a:r>
          </a:p>
          <a:p>
            <a:pPr marL="1257300" lvl="2" indent="-342900">
              <a:buClrTx/>
              <a:buFont typeface="+mj-lt"/>
              <a:buAutoNum type="arabicPeriod"/>
            </a:pPr>
            <a:r>
              <a:rPr lang="en-US" sz="1300" dirty="0"/>
              <a:t>Proteins</a:t>
            </a:r>
          </a:p>
          <a:p>
            <a:pPr marL="1257300" lvl="2" indent="-342900">
              <a:buClrTx/>
              <a:buFont typeface="+mj-lt"/>
              <a:buAutoNum type="arabicPeriod"/>
            </a:pPr>
            <a:r>
              <a:rPr lang="en-US" sz="1300" dirty="0"/>
              <a:t>Dairy</a:t>
            </a:r>
          </a:p>
          <a:p>
            <a:pPr marL="800100" lvl="1" indent="-342900">
              <a:buClrTx/>
              <a:buFont typeface="+mj-lt"/>
              <a:buAutoNum type="alphaLcPeriod"/>
            </a:pPr>
            <a:r>
              <a:rPr lang="en-US" sz="1300" dirty="0"/>
              <a:t>Explain why you should limit your intake of oils and sugars.</a:t>
            </a:r>
          </a:p>
          <a:p>
            <a:pPr marL="800100" lvl="1" indent="-342900">
              <a:buClrTx/>
              <a:buFont typeface="+mj-lt"/>
              <a:buAutoNum type="alphaLcPeriod"/>
            </a:pPr>
            <a:r>
              <a:rPr lang="en-US" sz="1300" dirty="0"/>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t>Discuss your current eating habits with your counselor and what you can do to eat healthier, based on the MyPlate food guide.</a:t>
            </a:r>
          </a:p>
          <a:p>
            <a:pPr marL="800100" lvl="1" indent="-342900">
              <a:buClrTx/>
              <a:buFont typeface="+mj-lt"/>
              <a:buAutoNum type="alphaLcPeriod"/>
            </a:pPr>
            <a:r>
              <a:rPr lang="en-US" sz="1300" dirty="0"/>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47800" y="762000"/>
            <a:ext cx="6248400" cy="5389741"/>
          </a:xfrm>
        </p:spPr>
      </p:pic>
    </p:spTree>
    <p:extLst>
      <p:ext uri="{BB962C8B-B14F-4D97-AF65-F5344CB8AC3E}">
        <p14:creationId xmlns:p14="http://schemas.microsoft.com/office/powerpoint/2010/main" val="13807068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sz="2800" b="1" dirty="0" smtClean="0">
                <a:solidFill>
                  <a:srgbClr val="C00000"/>
                </a:solidFill>
              </a:rPr>
              <a:t>Symptoms of Allergic Reactions</a:t>
            </a:r>
            <a:endParaRPr lang="en-US" sz="2800" b="1" dirty="0">
              <a:solidFill>
                <a:srgbClr val="C00000"/>
              </a:solidFill>
            </a:endParaRPr>
          </a:p>
        </p:txBody>
      </p:sp>
      <p:sp>
        <p:nvSpPr>
          <p:cNvPr id="10" name="Content Placeholder 9"/>
          <p:cNvSpPr>
            <a:spLocks noGrp="1"/>
          </p:cNvSpPr>
          <p:nvPr>
            <p:ph sz="half" idx="1"/>
          </p:nvPr>
        </p:nvSpPr>
        <p:spPr>
          <a:xfrm>
            <a:off x="990600" y="1752600"/>
            <a:ext cx="3505200" cy="3886200"/>
          </a:xfrm>
        </p:spPr>
        <p:txBody>
          <a:bodyPr/>
          <a:lstStyle/>
          <a:p>
            <a:pPr>
              <a:buClrTx/>
            </a:pPr>
            <a:r>
              <a:rPr lang="en-US" sz="2000" dirty="0" smtClean="0">
                <a:solidFill>
                  <a:schemeClr val="tx1"/>
                </a:solidFill>
                <a:cs typeface="Arial" panose="020B0604020202020204" pitchFamily="34" charset="0"/>
              </a:rPr>
              <a:t>Difficulty breathing,      wheezing.</a:t>
            </a:r>
          </a:p>
          <a:p>
            <a:pPr>
              <a:buClrTx/>
            </a:pPr>
            <a:r>
              <a:rPr lang="en-US" sz="2000" dirty="0" smtClean="0">
                <a:solidFill>
                  <a:schemeClr val="tx1"/>
                </a:solidFill>
                <a:cs typeface="Arial" panose="020B0604020202020204" pitchFamily="34" charset="0"/>
              </a:rPr>
              <a:t>Tightness in throat or    chest.</a:t>
            </a:r>
          </a:p>
          <a:p>
            <a:pPr>
              <a:buClrTx/>
            </a:pPr>
            <a:r>
              <a:rPr lang="en-US" sz="2000" dirty="0" smtClean="0">
                <a:solidFill>
                  <a:schemeClr val="tx1"/>
                </a:solidFill>
                <a:cs typeface="Arial" panose="020B0604020202020204" pitchFamily="34" charset="0"/>
              </a:rPr>
              <a:t>Swelling of the face and neck, puffy eyes.</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16395" y="1905000"/>
            <a:ext cx="3522134" cy="1981200"/>
          </a:xfrm>
          <a:prstGeom prst="rect">
            <a:avLst/>
          </a:prstGeom>
        </p:spPr>
      </p:pic>
    </p:spTree>
    <p:extLst>
      <p:ext uri="{BB962C8B-B14F-4D97-AF65-F5344CB8AC3E}">
        <p14:creationId xmlns:p14="http://schemas.microsoft.com/office/powerpoint/2010/main" val="134613367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990600" y="762000"/>
            <a:ext cx="7162800" cy="762000"/>
          </a:xfrm>
        </p:spPr>
        <p:txBody>
          <a:bodyPr/>
          <a:lstStyle/>
          <a:p>
            <a:pPr algn="ctr"/>
            <a:r>
              <a:rPr lang="en-US" sz="2800" b="1" spc="-199" dirty="0" smtClean="0">
                <a:solidFill>
                  <a:srgbClr val="C00000"/>
                </a:solidFill>
              </a:rPr>
              <a:t>First Aid for Anaphylaxis </a:t>
            </a:r>
            <a:br>
              <a:rPr lang="en-US" sz="2800" b="1" spc="-199" dirty="0" smtClean="0">
                <a:solidFill>
                  <a:srgbClr val="C00000"/>
                </a:solidFill>
              </a:rPr>
            </a:br>
            <a:r>
              <a:rPr lang="en-US" sz="2800" b="1" spc="-199" dirty="0" smtClean="0">
                <a:solidFill>
                  <a:srgbClr val="C00000"/>
                </a:solidFill>
              </a:rPr>
              <a:t>(Severe Allergic </a:t>
            </a:r>
            <a:r>
              <a:rPr lang="en-US" sz="2800" b="1" spc="-185" dirty="0" smtClean="0">
                <a:solidFill>
                  <a:srgbClr val="C00000"/>
                </a:solidFill>
              </a:rPr>
              <a:t>Reactions</a:t>
            </a:r>
            <a:r>
              <a:rPr lang="en-US" sz="2800" spc="-185" dirty="0" smtClean="0">
                <a:solidFill>
                  <a:srgbClr val="C00000"/>
                </a:solidFill>
              </a:rPr>
              <a:t>)</a:t>
            </a:r>
            <a:endParaRPr lang="en-US" sz="2800" dirty="0">
              <a:solidFill>
                <a:srgbClr val="C00000"/>
              </a:solidFill>
            </a:endParaRPr>
          </a:p>
        </p:txBody>
      </p:sp>
      <p:pic>
        <p:nvPicPr>
          <p:cNvPr id="24" name="Picture 23"/>
          <p:cNvPicPr>
            <a:picLocks noChangeAspect="1"/>
          </p:cNvPicPr>
          <p:nvPr/>
        </p:nvPicPr>
        <p:blipFill>
          <a:blip r:embed="rId3"/>
          <a:stretch>
            <a:fillRect/>
          </a:stretch>
        </p:blipFill>
        <p:spPr>
          <a:xfrm>
            <a:off x="4800600" y="1600200"/>
            <a:ext cx="4114800" cy="2741089"/>
          </a:xfrm>
          <a:prstGeom prst="rect">
            <a:avLst/>
          </a:prstGeom>
        </p:spPr>
      </p:pic>
      <p:pic>
        <p:nvPicPr>
          <p:cNvPr id="20" name="Picture 1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1600" y="4191000"/>
            <a:ext cx="2710808" cy="2358403"/>
          </a:xfrm>
          <a:prstGeom prst="rect">
            <a:avLst/>
          </a:prstGeom>
        </p:spPr>
      </p:pic>
      <p:sp>
        <p:nvSpPr>
          <p:cNvPr id="16" name="Content Placeholder 15"/>
          <p:cNvSpPr>
            <a:spLocks noGrp="1"/>
          </p:cNvSpPr>
          <p:nvPr>
            <p:ph idx="1"/>
          </p:nvPr>
        </p:nvSpPr>
        <p:spPr>
          <a:xfrm>
            <a:off x="914400" y="1600200"/>
            <a:ext cx="4267200" cy="4572000"/>
          </a:xfrm>
        </p:spPr>
        <p:txBody>
          <a:bodyPr/>
          <a:lstStyle/>
          <a:p>
            <a:pPr>
              <a:buClrTx/>
            </a:pPr>
            <a:r>
              <a:rPr lang="en-US" sz="2200" dirty="0" smtClean="0">
                <a:solidFill>
                  <a:schemeClr val="tx1"/>
                </a:solidFill>
                <a:cs typeface="Arial" panose="020B0604020202020204" pitchFamily="34" charset="0"/>
              </a:rPr>
              <a:t>Call 911.</a:t>
            </a:r>
          </a:p>
          <a:p>
            <a:pPr>
              <a:buClrTx/>
            </a:pPr>
            <a:r>
              <a:rPr lang="en-US" sz="2200" dirty="0" smtClean="0">
                <a:solidFill>
                  <a:schemeClr val="tx1"/>
                </a:solidFill>
                <a:cs typeface="Arial" panose="020B0604020202020204" pitchFamily="34" charset="0"/>
              </a:rPr>
              <a:t>Lay person flat – do not       allow them to stand or walk.</a:t>
            </a:r>
          </a:p>
          <a:p>
            <a:pPr marL="1085850" lvl="1" indent="-342900">
              <a:buClrTx/>
              <a:buFont typeface="Arial" panose="020B0604020202020204" pitchFamily="34" charset="0"/>
              <a:buChar char="•"/>
            </a:pPr>
            <a:r>
              <a:rPr lang="en-US" sz="1800" dirty="0" smtClean="0">
                <a:solidFill>
                  <a:schemeClr val="tx1"/>
                </a:solidFill>
                <a:cs typeface="Arial" panose="020B0604020202020204" pitchFamily="34" charset="0"/>
              </a:rPr>
              <a:t>If unconscious, place in      recovery position.</a:t>
            </a:r>
          </a:p>
          <a:p>
            <a:pPr marL="1085850" lvl="1" indent="-342900">
              <a:buClrTx/>
              <a:buFont typeface="Arial" panose="020B0604020202020204" pitchFamily="34" charset="0"/>
              <a:buChar char="•"/>
            </a:pPr>
            <a:r>
              <a:rPr lang="en-US" sz="1800" dirty="0" smtClean="0">
                <a:solidFill>
                  <a:schemeClr val="tx1"/>
                </a:solidFill>
                <a:cs typeface="Arial" panose="020B0604020202020204" pitchFamily="34" charset="0"/>
              </a:rPr>
              <a:t>If breathing is difficult allow them to sit up.</a:t>
            </a:r>
          </a:p>
          <a:p>
            <a:pPr>
              <a:buClrTx/>
            </a:pPr>
            <a:r>
              <a:rPr lang="en-US" sz="2200" dirty="0" smtClean="0">
                <a:solidFill>
                  <a:schemeClr val="tx1"/>
                </a:solidFill>
                <a:cs typeface="Arial" panose="020B0604020202020204" pitchFamily="34" charset="0"/>
              </a:rPr>
              <a:t>Give adrenaline autoinjector (EpiPen).</a:t>
            </a:r>
          </a:p>
          <a:p>
            <a:pPr>
              <a:buClrTx/>
            </a:pPr>
            <a:r>
              <a:rPr lang="en-US" sz="2200" dirty="0" smtClean="0">
                <a:solidFill>
                  <a:schemeClr val="tx1"/>
                </a:solidFill>
                <a:cs typeface="Arial" panose="020B0604020202020204" pitchFamily="34" charset="0"/>
              </a:rPr>
              <a:t>Monitor the victim’s             breathing and be prepared  to give CPR.</a:t>
            </a:r>
          </a:p>
        </p:txBody>
      </p:sp>
    </p:spTree>
    <p:extLst>
      <p:ext uri="{BB962C8B-B14F-4D97-AF65-F5344CB8AC3E}">
        <p14:creationId xmlns:p14="http://schemas.microsoft.com/office/powerpoint/2010/main" val="3954894003"/>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algn="ctr"/>
            <a:r>
              <a:rPr lang="en-US" sz="2800" b="1" spc="-199" dirty="0" smtClean="0">
                <a:solidFill>
                  <a:srgbClr val="C00000"/>
                </a:solidFill>
                <a:latin typeface="+mj-lt"/>
              </a:rPr>
              <a:t>First Aid for Anaphylaxis </a:t>
            </a:r>
            <a:br>
              <a:rPr lang="en-US" sz="2800" b="1" spc="-199" dirty="0" smtClean="0">
                <a:solidFill>
                  <a:srgbClr val="C00000"/>
                </a:solidFill>
                <a:latin typeface="+mj-lt"/>
              </a:rPr>
            </a:br>
            <a:r>
              <a:rPr lang="en-US" sz="2800" b="1" spc="-199" dirty="0" smtClean="0">
                <a:solidFill>
                  <a:srgbClr val="C00000"/>
                </a:solidFill>
                <a:latin typeface="+mj-lt"/>
              </a:rPr>
              <a:t>(Severe Allergic </a:t>
            </a:r>
            <a:r>
              <a:rPr lang="en-US" sz="2800" b="1" spc="-185" dirty="0" smtClean="0">
                <a:solidFill>
                  <a:srgbClr val="C00000"/>
                </a:solidFill>
                <a:latin typeface="+mj-lt"/>
              </a:rPr>
              <a:t>Reactions)</a:t>
            </a:r>
            <a:endParaRPr lang="en-US" sz="2800" b="1" dirty="0">
              <a:solidFill>
                <a:srgbClr val="C00000"/>
              </a:solidFill>
              <a:latin typeface="+mj-lt"/>
            </a:endParaRPr>
          </a:p>
        </p:txBody>
      </p:sp>
      <p:sp>
        <p:nvSpPr>
          <p:cNvPr id="16" name="Content Placeholder 15"/>
          <p:cNvSpPr>
            <a:spLocks noGrp="1"/>
          </p:cNvSpPr>
          <p:nvPr>
            <p:ph idx="1"/>
          </p:nvPr>
        </p:nvSpPr>
        <p:spPr>
          <a:xfrm>
            <a:off x="838200" y="1752600"/>
            <a:ext cx="4419600" cy="3886200"/>
          </a:xfrm>
        </p:spPr>
        <p:txBody>
          <a:bodyPr/>
          <a:lstStyle/>
          <a:p>
            <a:pPr>
              <a:buClrTx/>
            </a:pPr>
            <a:r>
              <a:rPr lang="en-US" sz="1800" dirty="0" smtClean="0">
                <a:solidFill>
                  <a:schemeClr val="tx1"/>
                </a:solidFill>
                <a:cs typeface="Arial" panose="020B0604020202020204" pitchFamily="34" charset="0"/>
              </a:rPr>
              <a:t>Emergency Epinephrine Kit (EpiPen)</a:t>
            </a:r>
          </a:p>
          <a:p>
            <a:pPr>
              <a:buClrTx/>
            </a:pPr>
            <a:r>
              <a:rPr lang="en-US" sz="1800" dirty="0" smtClean="0">
                <a:solidFill>
                  <a:schemeClr val="tx1"/>
                </a:solidFill>
                <a:cs typeface="Arial" panose="020B0604020202020204" pitchFamily="34" charset="0"/>
              </a:rPr>
              <a:t>May be carried by people with severe allergies.</a:t>
            </a:r>
          </a:p>
          <a:p>
            <a:pPr>
              <a:buClrTx/>
            </a:pPr>
            <a:r>
              <a:rPr lang="en-US" sz="1800" dirty="0" smtClean="0">
                <a:solidFill>
                  <a:schemeClr val="tx1"/>
                </a:solidFill>
                <a:cs typeface="Arial" panose="020B0604020202020204" pitchFamily="34" charset="0"/>
              </a:rPr>
              <a:t>Help the victim open and use the kit  as needed.</a:t>
            </a:r>
            <a:endParaRPr lang="en-US" sz="1800" dirty="0">
              <a:solidFill>
                <a:schemeClr val="tx1"/>
              </a:solidFill>
              <a:cs typeface="Arial" panose="020B0604020202020204" pitchFamily="34" charset="0"/>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548" r="3176"/>
          <a:stretch/>
        </p:blipFill>
        <p:spPr>
          <a:xfrm>
            <a:off x="762000" y="3695700"/>
            <a:ext cx="4254299" cy="253691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750541"/>
            <a:ext cx="3707904" cy="4350607"/>
          </a:xfrm>
          <a:prstGeom prst="rect">
            <a:avLst/>
          </a:prstGeom>
        </p:spPr>
      </p:pic>
    </p:spTree>
    <p:extLst>
      <p:ext uri="{BB962C8B-B14F-4D97-AF65-F5344CB8AC3E}">
        <p14:creationId xmlns:p14="http://schemas.microsoft.com/office/powerpoint/2010/main" val="1243854924"/>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90599" y="914400"/>
            <a:ext cx="7180263"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
        <p:nvSpPr>
          <p:cNvPr id="10243" name="Rectangle 3"/>
          <p:cNvSpPr>
            <a:spLocks noGrp="1" noChangeArrowheads="1"/>
          </p:cNvSpPr>
          <p:nvPr>
            <p:ph idx="1"/>
          </p:nvPr>
        </p:nvSpPr>
        <p:spPr>
          <a:xfrm>
            <a:off x="838200" y="1752600"/>
            <a:ext cx="4848482" cy="4648200"/>
          </a:xfrm>
        </p:spPr>
        <p:txBody>
          <a:bodyPr/>
          <a:lstStyle/>
          <a:p>
            <a:pPr marL="365760" indent="-365760" eaLnBrk="1" hangingPunct="1">
              <a:spcBef>
                <a:spcPts val="600"/>
              </a:spcBef>
              <a:buClrTx/>
            </a:pPr>
            <a:r>
              <a:rPr lang="en-US" altLang="en-US" sz="2100" b="1" dirty="0" smtClean="0"/>
              <a:t>Salmonella Enteritis-</a:t>
            </a:r>
            <a:r>
              <a:rPr lang="en-US" altLang="en-US" sz="2100" dirty="0" smtClean="0"/>
              <a:t> bacteria linked to raw, uncooked eggs, poultry, unwashed raw vegetables and fruits.</a:t>
            </a:r>
          </a:p>
          <a:p>
            <a:pPr marL="365760" indent="-365760" eaLnBrk="1" hangingPunct="1">
              <a:spcBef>
                <a:spcPts val="600"/>
              </a:spcBef>
              <a:buClrTx/>
            </a:pPr>
            <a:r>
              <a:rPr lang="en-US" altLang="en-US" sz="2100" dirty="0" smtClean="0"/>
              <a:t>Symptoms- nausea, vomiting, fever, abdominal pain, diarrhea, dehydration, weakness and loss of appetite.</a:t>
            </a:r>
          </a:p>
          <a:p>
            <a:pPr marL="365760" indent="-365760" eaLnBrk="1" hangingPunct="1">
              <a:spcBef>
                <a:spcPts val="600"/>
              </a:spcBef>
              <a:buClrTx/>
            </a:pPr>
            <a:r>
              <a:rPr lang="en-US" altLang="en-US" sz="2100" dirty="0" smtClean="0"/>
              <a:t>Prevention-  cook food through, wash all fruits and vegetables, wipe up raw meat juice from counter and sanitize, clean utensils etc.</a:t>
            </a:r>
          </a:p>
        </p:txBody>
      </p:sp>
      <p:pic>
        <p:nvPicPr>
          <p:cNvPr id="10248" name="Picture 8" descr="http://www.foodproductiondaily.com/var/plain_site/storage/images/publications/food-beverage-nutrition/foodproductiondaily.com/quality-safety/concerns-raised-by-salmonella-enterica-antibiotic-resistance/8149980-1-eng-GB/Concerns-raised-by-salmonella-enterica-antibiotic-resistance_medium_v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05000"/>
            <a:ext cx="2608263" cy="147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http://thinkprogress.org/wp-content/uploads/2013/10/salmonella-chicken-555x371.jpg"/>
          <p:cNvPicPr>
            <a:picLocks noChangeAspect="1" noChangeArrowheads="1"/>
          </p:cNvPicPr>
          <p:nvPr/>
        </p:nvPicPr>
        <p:blipFill>
          <a:blip r:embed="rId4">
            <a:extLst>
              <a:ext uri="{28A0092B-C50C-407E-A947-70E740481C1C}">
                <a14:useLocalDpi xmlns:a14="http://schemas.microsoft.com/office/drawing/2010/main" val="0"/>
              </a:ext>
            </a:extLst>
          </a:blip>
          <a:srcRect b="1755"/>
          <a:stretch>
            <a:fillRect/>
          </a:stretch>
        </p:blipFill>
        <p:spPr bwMode="auto">
          <a:xfrm>
            <a:off x="5558481" y="3495102"/>
            <a:ext cx="2612382" cy="171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0343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8"/>
                                        </p:tgtEl>
                                        <p:attrNameLst>
                                          <p:attrName>style.visibility</p:attrName>
                                        </p:attrNameLst>
                                      </p:cBhvr>
                                      <p:to>
                                        <p:strVal val="visible"/>
                                      </p:to>
                                    </p:set>
                                    <p:animEffect transition="in" filter="fade">
                                      <p:cBhvr>
                                        <p:cTn id="10" dur="500"/>
                                        <p:tgtEl>
                                          <p:spTgt spid="102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animEffect transition="in" filter="fade">
                                      <p:cBhvr>
                                        <p:cTn id="15" dur="500"/>
                                        <p:tgtEl>
                                          <p:spTgt spid="1024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243">
                                            <p:txEl>
                                              <p:pRg st="2" end="2"/>
                                            </p:txEl>
                                          </p:spTgt>
                                        </p:tgtEl>
                                        <p:attrNameLst>
                                          <p:attrName>style.visibility</p:attrName>
                                        </p:attrNameLst>
                                      </p:cBhvr>
                                      <p:to>
                                        <p:strVal val="visible"/>
                                      </p:to>
                                    </p:set>
                                    <p:animEffect transition="in" filter="fade">
                                      <p:cBhvr>
                                        <p:cTn id="20" dur="500"/>
                                        <p:tgtEl>
                                          <p:spTgt spid="1024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50"/>
                                        </p:tgtEl>
                                        <p:attrNameLst>
                                          <p:attrName>style.visibility</p:attrName>
                                        </p:attrNameLst>
                                      </p:cBhvr>
                                      <p:to>
                                        <p:strVal val="visible"/>
                                      </p:to>
                                    </p:set>
                                    <p:animEffect transition="in" filter="fade">
                                      <p:cBhvr>
                                        <p:cTn id="23"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838200" y="1727200"/>
            <a:ext cx="5029200" cy="4292600"/>
          </a:xfrm>
        </p:spPr>
        <p:txBody>
          <a:bodyPr/>
          <a:lstStyle/>
          <a:p>
            <a:pPr marL="365760" indent="-365760" eaLnBrk="1" hangingPunct="1">
              <a:spcBef>
                <a:spcPts val="600"/>
              </a:spcBef>
              <a:buClrTx/>
            </a:pPr>
            <a:r>
              <a:rPr lang="en-US" altLang="en-US" sz="2200" b="1" dirty="0" smtClean="0"/>
              <a:t>Staphylococcal Enteritis- </a:t>
            </a:r>
            <a:r>
              <a:rPr lang="en-US" altLang="en-US" sz="2200" dirty="0" smtClean="0"/>
              <a:t>bacteria multiplies in warm temperatures and thrives on protein.</a:t>
            </a:r>
            <a:endParaRPr lang="en-US" altLang="en-US" sz="2200" b="1" u="sng" dirty="0" smtClean="0"/>
          </a:p>
          <a:p>
            <a:pPr marL="365760" indent="-365760" eaLnBrk="1" hangingPunct="1">
              <a:spcBef>
                <a:spcPts val="600"/>
              </a:spcBef>
              <a:buClrTx/>
            </a:pPr>
            <a:r>
              <a:rPr lang="en-US" altLang="en-US" sz="2200" dirty="0" smtClean="0"/>
              <a:t>Symptoms- nausea, diarrhea, headache, fever, chills, weakness and dizziness.</a:t>
            </a:r>
          </a:p>
          <a:p>
            <a:pPr marL="365760" indent="-365760" eaLnBrk="1" hangingPunct="1">
              <a:spcBef>
                <a:spcPts val="600"/>
              </a:spcBef>
              <a:buClrTx/>
            </a:pPr>
            <a:r>
              <a:rPr lang="en-US" altLang="en-US" sz="2200" dirty="0" smtClean="0"/>
              <a:t>Prevention-  wash hands and utensils before serving food, cook meat thoroughly, refrigerate leftovers promptly and in covered containers.</a:t>
            </a:r>
          </a:p>
        </p:txBody>
      </p:sp>
      <p:pic>
        <p:nvPicPr>
          <p:cNvPr id="11270" name="Picture 6" descr="http://upload.wikimedia.org/wikipedia/commons/d/d3/Staphylococcus_aureus_VISA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43100"/>
            <a:ext cx="2514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990600" y="914400"/>
            <a:ext cx="71628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78712039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70"/>
                                        </p:tgtEl>
                                        <p:attrNameLst>
                                          <p:attrName>style.visibility</p:attrName>
                                        </p:attrNameLst>
                                      </p:cBhvr>
                                      <p:to>
                                        <p:strVal val="visible"/>
                                      </p:to>
                                    </p:set>
                                    <p:animEffect transition="in" filter="fade">
                                      <p:cBhvr>
                                        <p:cTn id="10" dur="500"/>
                                        <p:tgtEl>
                                          <p:spTgt spid="112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animEffect transition="in" filter="fade">
                                      <p:cBhvr>
                                        <p:cTn id="15" dur="500"/>
                                        <p:tgtEl>
                                          <p:spTgt spid="1126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267">
                                            <p:txEl>
                                              <p:pRg st="2" end="2"/>
                                            </p:txEl>
                                          </p:spTgt>
                                        </p:tgtEl>
                                        <p:attrNameLst>
                                          <p:attrName>style.visibility</p:attrName>
                                        </p:attrNameLst>
                                      </p:cBhvr>
                                      <p:to>
                                        <p:strVal val="visible"/>
                                      </p:to>
                                    </p:set>
                                    <p:animEffect transition="in" filter="fade">
                                      <p:cBhvr>
                                        <p:cTn id="20" dur="5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914400" y="1752600"/>
            <a:ext cx="5105400" cy="4419600"/>
          </a:xfrm>
        </p:spPr>
        <p:txBody>
          <a:bodyPr/>
          <a:lstStyle/>
          <a:p>
            <a:pPr marL="365760" indent="-365760" eaLnBrk="1" hangingPunct="1">
              <a:spcBef>
                <a:spcPts val="600"/>
              </a:spcBef>
              <a:buClrTx/>
            </a:pPr>
            <a:r>
              <a:rPr lang="en-US" altLang="en-US" sz="1800" b="1" dirty="0" smtClean="0"/>
              <a:t>Escherichia Coli Enteritis (E. Coli)</a:t>
            </a:r>
            <a:r>
              <a:rPr lang="en-US" altLang="en-US" sz="1800" dirty="0" smtClean="0"/>
              <a:t> - bacteria that attacks the intestinal tract.</a:t>
            </a:r>
          </a:p>
          <a:p>
            <a:pPr marL="765810" lvl="2" indent="-365760" eaLnBrk="1" hangingPunct="1">
              <a:spcBef>
                <a:spcPts val="600"/>
              </a:spcBef>
              <a:buClrTx/>
            </a:pPr>
            <a:r>
              <a:rPr lang="en-US" altLang="en-US" sz="1800" dirty="0" smtClean="0"/>
              <a:t>It can be transmitted from one person to another. </a:t>
            </a:r>
          </a:p>
          <a:p>
            <a:pPr marL="765810" lvl="2" indent="-365760" eaLnBrk="1" hangingPunct="1">
              <a:spcBef>
                <a:spcPts val="600"/>
              </a:spcBef>
              <a:buClrTx/>
            </a:pPr>
            <a:r>
              <a:rPr lang="en-US" altLang="en-US" sz="1800" dirty="0" smtClean="0"/>
              <a:t>It grows at temperatures of 44 degrees and above. </a:t>
            </a:r>
          </a:p>
          <a:p>
            <a:pPr marL="765810" lvl="2" indent="-365760" eaLnBrk="1" hangingPunct="1">
              <a:spcBef>
                <a:spcPts val="600"/>
              </a:spcBef>
              <a:buClrTx/>
            </a:pPr>
            <a:r>
              <a:rPr lang="en-US" altLang="en-US" sz="1800" dirty="0" smtClean="0"/>
              <a:t>It can cause serious illness for elderly adults and young children.</a:t>
            </a:r>
          </a:p>
          <a:p>
            <a:pPr marL="365760" indent="-365760" eaLnBrk="1" hangingPunct="1">
              <a:spcBef>
                <a:spcPts val="600"/>
              </a:spcBef>
              <a:buClrTx/>
            </a:pPr>
            <a:r>
              <a:rPr lang="en-US" altLang="en-US" sz="1800" dirty="0" smtClean="0"/>
              <a:t>Symptoms - nausea, vomiting, diarrhea, fever, and abdominal cramps.</a:t>
            </a:r>
          </a:p>
          <a:p>
            <a:pPr marL="365760" indent="-365760" eaLnBrk="1" hangingPunct="1">
              <a:spcBef>
                <a:spcPts val="600"/>
              </a:spcBef>
              <a:buClrTx/>
            </a:pPr>
            <a:r>
              <a:rPr lang="en-US" altLang="en-US" sz="1800" dirty="0" smtClean="0"/>
              <a:t>Prevention -  wash hands, foods need to be prepared in sanitary conditions, cook food through, and refrigerate foods below 44 degrees.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828800"/>
            <a:ext cx="2895600" cy="16287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483" y="3469932"/>
            <a:ext cx="2884917" cy="2884917"/>
          </a:xfrm>
          <a:prstGeom prst="rect">
            <a:avLst/>
          </a:prstGeom>
        </p:spPr>
      </p:pic>
      <p:sp>
        <p:nvSpPr>
          <p:cNvPr id="6" name="Rectangle 2"/>
          <p:cNvSpPr>
            <a:spLocks noGrp="1" noChangeArrowheads="1"/>
          </p:cNvSpPr>
          <p:nvPr>
            <p:ph type="title"/>
          </p:nvPr>
        </p:nvSpPr>
        <p:spPr>
          <a:xfrm>
            <a:off x="914400" y="914400"/>
            <a:ext cx="73152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30900337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2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2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29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291">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914400" y="1676400"/>
            <a:ext cx="4876800" cy="4572000"/>
          </a:xfrm>
        </p:spPr>
        <p:txBody>
          <a:bodyPr/>
          <a:lstStyle/>
          <a:p>
            <a:pPr marL="365760" indent="-365760" eaLnBrk="1" hangingPunct="1">
              <a:spcBef>
                <a:spcPts val="600"/>
              </a:spcBef>
              <a:buClrTx/>
            </a:pPr>
            <a:r>
              <a:rPr lang="en-US" altLang="en-US" sz="2000" b="1" dirty="0" smtClean="0"/>
              <a:t>Botulism- </a:t>
            </a:r>
            <a:r>
              <a:rPr lang="en-US" altLang="en-US" sz="2000" dirty="0" smtClean="0"/>
              <a:t>this is a deadly disease.  Ingestion of bacteria.</a:t>
            </a:r>
            <a:endParaRPr lang="en-US" altLang="en-US" sz="2000" b="1" dirty="0" smtClean="0"/>
          </a:p>
          <a:p>
            <a:pPr marL="365760" indent="-365760" eaLnBrk="1" hangingPunct="1">
              <a:spcBef>
                <a:spcPts val="600"/>
              </a:spcBef>
              <a:buClrTx/>
            </a:pPr>
            <a:r>
              <a:rPr lang="en-US" altLang="en-US" sz="2000" dirty="0" smtClean="0"/>
              <a:t>Symptoms- dry mouth, double vision, nausea, vomiting, diarrhea, abdominal cramps, sore throat, dizziness, constipation, muscle weakness, muscle paralysis, difficulty swallowing and breathing.</a:t>
            </a:r>
          </a:p>
          <a:p>
            <a:pPr marL="365760" indent="-365760" eaLnBrk="1" hangingPunct="1">
              <a:spcBef>
                <a:spcPts val="600"/>
              </a:spcBef>
              <a:buClrTx/>
            </a:pPr>
            <a:r>
              <a:rPr lang="en-US" altLang="en-US" sz="2000" dirty="0" smtClean="0"/>
              <a:t>Prevention-  never use food from bulging containers/cans, strange odor or appearance, cool leftovers quickly, and reheat all refrigerated leftover foods. </a:t>
            </a:r>
          </a:p>
        </p:txBody>
      </p:sp>
      <p:pic>
        <p:nvPicPr>
          <p:cNvPr id="13320" name="Picture 8" descr="If a can is bulging, it is generating botulin tox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8800"/>
            <a:ext cx="25908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914400" y="914400"/>
            <a:ext cx="73152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37453340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3320"/>
                                        </p:tgtEl>
                                        <p:attrNameLst>
                                          <p:attrName>style.visibility</p:attrName>
                                        </p:attrNameLst>
                                      </p:cBhvr>
                                      <p:to>
                                        <p:strVal val="visible"/>
                                      </p:to>
                                    </p:set>
                                    <p:animEffect transition="in" filter="fade">
                                      <p:cBhvr>
                                        <p:cTn id="20"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sz="half" idx="1"/>
          </p:nvPr>
        </p:nvSpPr>
        <p:spPr>
          <a:xfrm>
            <a:off x="990600" y="1828800"/>
            <a:ext cx="4191000" cy="2514600"/>
          </a:xfrm>
        </p:spPr>
        <p:txBody>
          <a:bodyPr/>
          <a:lstStyle/>
          <a:p>
            <a:pPr marL="365760" indent="-365760" eaLnBrk="1" hangingPunct="1">
              <a:spcBef>
                <a:spcPts val="600"/>
              </a:spcBef>
              <a:buClrTx/>
            </a:pPr>
            <a:r>
              <a:rPr lang="en-US" altLang="en-US" sz="2000" b="1" dirty="0" smtClean="0"/>
              <a:t>Trichinosis-  </a:t>
            </a:r>
            <a:r>
              <a:rPr lang="en-US" altLang="en-US" sz="2000" dirty="0" smtClean="0"/>
              <a:t>is caused by the parasite Trichinella spiralis. </a:t>
            </a:r>
          </a:p>
          <a:p>
            <a:pPr marL="765810" lvl="2" indent="-365760" eaLnBrk="1" hangingPunct="1">
              <a:spcBef>
                <a:spcPts val="600"/>
              </a:spcBef>
              <a:buClrTx/>
            </a:pPr>
            <a:r>
              <a:rPr lang="en-US" altLang="en-US" sz="1600" dirty="0" smtClean="0"/>
              <a:t>Its larvae can remain alive in humans tissue for years. </a:t>
            </a:r>
          </a:p>
          <a:p>
            <a:pPr marL="765810" lvl="2" indent="-365760" eaLnBrk="1" hangingPunct="1">
              <a:spcBef>
                <a:spcPts val="600"/>
              </a:spcBef>
              <a:buClrTx/>
            </a:pPr>
            <a:r>
              <a:rPr lang="en-US" altLang="en-US" sz="1600" dirty="0" smtClean="0"/>
              <a:t>You get it from eating undercooked or raw meat with the parasite</a:t>
            </a:r>
            <a:r>
              <a:rPr lang="en-US" altLang="en-US" sz="1400" dirty="0" smtClean="0"/>
              <a:t>.</a:t>
            </a:r>
            <a:endParaRPr lang="en-US" altLang="en-US" sz="1400" u="sng" dirty="0" smtClean="0"/>
          </a:p>
        </p:txBody>
      </p:sp>
      <p:sp>
        <p:nvSpPr>
          <p:cNvPr id="9" name="Content Placeholder 8"/>
          <p:cNvSpPr>
            <a:spLocks noGrp="1"/>
          </p:cNvSpPr>
          <p:nvPr>
            <p:ph sz="half" idx="2"/>
          </p:nvPr>
        </p:nvSpPr>
        <p:spPr>
          <a:xfrm>
            <a:off x="1066800" y="3962400"/>
            <a:ext cx="7162800" cy="2438400"/>
          </a:xfrm>
        </p:spPr>
        <p:txBody>
          <a:bodyPr/>
          <a:lstStyle/>
          <a:p>
            <a:pPr marL="365760" indent="-365760" eaLnBrk="1" hangingPunct="1">
              <a:spcBef>
                <a:spcPts val="600"/>
              </a:spcBef>
              <a:buClrTx/>
            </a:pPr>
            <a:r>
              <a:rPr lang="en-US" altLang="en-US" sz="2000" dirty="0" smtClean="0"/>
              <a:t>Symptoms- stomach ache, nausea, vomiting, and diarrhea. </a:t>
            </a:r>
          </a:p>
          <a:p>
            <a:pPr marL="765810" lvl="2" indent="-365760" eaLnBrk="1" hangingPunct="1">
              <a:spcBef>
                <a:spcPts val="600"/>
              </a:spcBef>
              <a:buClrTx/>
            </a:pPr>
            <a:r>
              <a:rPr lang="en-US" altLang="en-US" sz="1600" dirty="0" smtClean="0"/>
              <a:t>This occurs within one week of digesting the parasite. </a:t>
            </a:r>
          </a:p>
          <a:p>
            <a:pPr marL="765810" lvl="2" indent="-365760" eaLnBrk="1" hangingPunct="1">
              <a:spcBef>
                <a:spcPts val="600"/>
              </a:spcBef>
              <a:buClrTx/>
            </a:pPr>
            <a:r>
              <a:rPr lang="en-US" altLang="en-US" sz="1600" dirty="0" smtClean="0"/>
              <a:t>Usually from pork.</a:t>
            </a:r>
          </a:p>
          <a:p>
            <a:pPr marL="365760" indent="-365760" eaLnBrk="1" hangingPunct="1">
              <a:spcBef>
                <a:spcPts val="600"/>
              </a:spcBef>
              <a:buClrTx/>
            </a:pPr>
            <a:r>
              <a:rPr lang="en-US" altLang="en-US" sz="2000" dirty="0" smtClean="0"/>
              <a:t>Prevention-  Cook meats all the way through, especially pork. </a:t>
            </a:r>
          </a:p>
          <a:p>
            <a:endParaRPr lang="en-US" altLang="en-US" dirty="0" smtClean="0"/>
          </a:p>
        </p:txBody>
      </p:sp>
      <p:pic>
        <p:nvPicPr>
          <p:cNvPr id="14342" name="Picture 6" descr="http://www.humanillnesses.com/original/images/hdc_0001_0003_0_img02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81200"/>
            <a:ext cx="2822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990600" y="914400"/>
            <a:ext cx="71628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36866108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500"/>
                                        <p:tgtEl>
                                          <p:spTgt spid="143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Effect transition="in" filter="fade">
                                      <p:cBhvr>
                                        <p:cTn id="13" dur="500"/>
                                        <p:tgtEl>
                                          <p:spTgt spid="1433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39">
                                            <p:txEl>
                                              <p:pRg st="2" end="2"/>
                                            </p:txEl>
                                          </p:spTgt>
                                        </p:tgtEl>
                                        <p:attrNameLst>
                                          <p:attrName>style.visibility</p:attrName>
                                        </p:attrNameLst>
                                      </p:cBhvr>
                                      <p:to>
                                        <p:strVal val="visible"/>
                                      </p:to>
                                    </p:set>
                                    <p:animEffect transition="in" filter="fade">
                                      <p:cBhvr>
                                        <p:cTn id="16" dur="500"/>
                                        <p:tgtEl>
                                          <p:spTgt spid="1433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half" idx="1"/>
          </p:nvPr>
        </p:nvSpPr>
        <p:spPr>
          <a:xfrm>
            <a:off x="914400" y="1752600"/>
            <a:ext cx="4114800" cy="2819400"/>
          </a:xfrm>
        </p:spPr>
        <p:txBody>
          <a:bodyPr/>
          <a:lstStyle/>
          <a:p>
            <a:pPr marL="365760" indent="-365760" eaLnBrk="1" hangingPunct="1">
              <a:spcBef>
                <a:spcPts val="600"/>
              </a:spcBef>
              <a:buClrTx/>
            </a:pPr>
            <a:r>
              <a:rPr lang="en-US" altLang="en-US" sz="2000" b="1" dirty="0" smtClean="0"/>
              <a:t>Hepatitis -   </a:t>
            </a:r>
            <a:r>
              <a:rPr lang="en-US" altLang="en-US" sz="2000" dirty="0" smtClean="0"/>
              <a:t>Hepatitis A is one of five viruses that causes inflammation of the liver.  </a:t>
            </a:r>
          </a:p>
          <a:p>
            <a:pPr marL="765810" lvl="2" indent="-365760" eaLnBrk="1" hangingPunct="1">
              <a:spcBef>
                <a:spcPts val="600"/>
              </a:spcBef>
              <a:buClrTx/>
            </a:pPr>
            <a:r>
              <a:rPr lang="en-US" altLang="en-US" sz="1800" dirty="0" smtClean="0"/>
              <a:t>The others are B, C, D and E.  </a:t>
            </a:r>
          </a:p>
          <a:p>
            <a:pPr marL="765810" lvl="2" indent="-365760" eaLnBrk="1" hangingPunct="1">
              <a:spcBef>
                <a:spcPts val="600"/>
              </a:spcBef>
              <a:buClrTx/>
            </a:pPr>
            <a:r>
              <a:rPr lang="en-US" altLang="en-US" sz="1800" dirty="0" smtClean="0"/>
              <a:t>Hepatitis A is a mild illness characterized by sudden fever, nausea, abdominal discomfort, followed by days of jaundice. </a:t>
            </a:r>
            <a:endParaRPr lang="en-US" altLang="en-US" sz="1800" u="sng" dirty="0" smtClean="0"/>
          </a:p>
        </p:txBody>
      </p:sp>
      <p:sp>
        <p:nvSpPr>
          <p:cNvPr id="8" name="Content Placeholder 7"/>
          <p:cNvSpPr>
            <a:spLocks noGrp="1"/>
          </p:cNvSpPr>
          <p:nvPr>
            <p:ph sz="half" idx="2"/>
          </p:nvPr>
        </p:nvSpPr>
        <p:spPr>
          <a:xfrm>
            <a:off x="914400" y="4495800"/>
            <a:ext cx="7239000" cy="1676400"/>
          </a:xfrm>
        </p:spPr>
        <p:txBody>
          <a:bodyPr/>
          <a:lstStyle/>
          <a:p>
            <a:pPr marL="365760" indent="-365760">
              <a:spcBef>
                <a:spcPts val="600"/>
              </a:spcBef>
              <a:buClrTx/>
            </a:pPr>
            <a:r>
              <a:rPr lang="en-US" altLang="en-US" sz="2000" dirty="0" smtClean="0"/>
              <a:t>Prevention - Wash hands with soap and warm water before preparing and eating food, scrub under fingernails, cook shellfish thoroughly, drink water from approved sources only, keep bathrooms clean and disinfected.</a:t>
            </a:r>
          </a:p>
          <a:p>
            <a:endParaRPr lang="en-US" altLang="en-US" dirty="0" smtClean="0"/>
          </a:p>
        </p:txBody>
      </p:sp>
      <p:pic>
        <p:nvPicPr>
          <p:cNvPr id="15366" name="Picture 6" descr="http://www.nursing-help.com/wp-content/uploads/2012/02/im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18293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914400" y="914400"/>
            <a:ext cx="73152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8354822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animEffect transition="in" filter="fade">
                                      <p:cBhvr>
                                        <p:cTn id="10" dur="500"/>
                                        <p:tgtEl>
                                          <p:spTgt spid="1536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Effect transition="in" filter="fade">
                                      <p:cBhvr>
                                        <p:cTn id="13" dur="500"/>
                                        <p:tgtEl>
                                          <p:spTgt spid="1536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366"/>
                                        </p:tgtEl>
                                        <p:attrNameLst>
                                          <p:attrName>style.visibility</p:attrName>
                                        </p:attrNameLst>
                                      </p:cBhvr>
                                      <p:to>
                                        <p:strVal val="visible"/>
                                      </p:to>
                                    </p:set>
                                    <p:animEffect transition="in" filter="fade">
                                      <p:cBhvr>
                                        <p:cTn id="16" dur="500"/>
                                        <p:tgtEl>
                                          <p:spTgt spid="153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smtClean="0"/>
              <a:t>Discuss </a:t>
            </a:r>
            <a:r>
              <a:rPr lang="en-US" sz="1300" dirty="0"/>
              <a:t>the following cooking methods. For each one, describe the equipment </a:t>
            </a:r>
            <a:r>
              <a:rPr lang="en-US" sz="1300" dirty="0" smtClean="0"/>
              <a:t>needed, how </a:t>
            </a:r>
            <a:r>
              <a:rPr lang="en-US" sz="1300" dirty="0"/>
              <a:t>temperature control is maintained, and name at least one food that can be cooked using that method: baking, </a:t>
            </a:r>
            <a:r>
              <a:rPr lang="en-US" sz="1300" dirty="0" smtClean="0"/>
              <a:t>boiling, broiling</a:t>
            </a:r>
            <a:r>
              <a:rPr lang="en-US" sz="1300" dirty="0"/>
              <a:t>, pan frying, simmering, microwaving, air frying, grilling, foil cooking, Dutch oven</a:t>
            </a:r>
            <a:r>
              <a:rPr lang="en-US" sz="1300" dirty="0" smtClean="0"/>
              <a:t>.</a:t>
            </a:r>
          </a:p>
          <a:p>
            <a:pPr marL="800100" lvl="1" indent="-342900">
              <a:buClrTx/>
              <a:buFont typeface="+mj-lt"/>
              <a:buAutoNum type="alphaLcPeriod"/>
            </a:pPr>
            <a:r>
              <a:rPr lang="en-US" sz="1300" dirty="0" smtClean="0"/>
              <a:t>Discuss </a:t>
            </a:r>
            <a:r>
              <a:rPr lang="en-US" sz="1300" dirty="0"/>
              <a:t>the benefits of using a camp stove on an outing vs. a charcoal or wood fire.</a:t>
            </a:r>
          </a:p>
          <a:p>
            <a:pPr marL="800100" lvl="1" indent="-342900">
              <a:buClrTx/>
              <a:buFont typeface="+mj-lt"/>
              <a:buAutoNum type="alphaLcPeriod"/>
            </a:pPr>
            <a:r>
              <a:rPr lang="en-US" sz="1300" dirty="0"/>
              <a:t>Describe with your counselor how to manage your time when preparing a meal so components for each course are ready to serve at the same time</a:t>
            </a:r>
            <a:r>
              <a:rPr lang="en-US" sz="1300" dirty="0" smtClean="0"/>
              <a:t>.</a:t>
            </a:r>
          </a:p>
          <a:p>
            <a:pPr marL="800100" lvl="1" indent="-342900">
              <a:buClrTx/>
              <a:buFont typeface="+mj-lt"/>
              <a:buAutoNum type="alphaLcPeriod"/>
            </a:pPr>
            <a:r>
              <a:rPr lang="en-US" sz="1300" dirty="0"/>
              <a:t>Explain and give examples of how taste, texture, and smell impact what we eat.</a:t>
            </a:r>
            <a:endParaRPr lang="en-US" sz="1300" dirty="0"/>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Food Safety Summary</a:t>
            </a:r>
            <a:endParaRPr lang="en-US" b="1" dirty="0">
              <a:solidFill>
                <a:srgbClr val="C00000"/>
              </a:solidFill>
            </a:endParaRPr>
          </a:p>
        </p:txBody>
      </p:sp>
      <p:sp>
        <p:nvSpPr>
          <p:cNvPr id="3" name="Content Placeholder 2"/>
          <p:cNvSpPr>
            <a:spLocks noGrp="1"/>
          </p:cNvSpPr>
          <p:nvPr>
            <p:ph sz="half" idx="1"/>
          </p:nvPr>
        </p:nvSpPr>
        <p:spPr>
          <a:xfrm>
            <a:off x="990600" y="1752600"/>
            <a:ext cx="3505200" cy="3886200"/>
          </a:xfrm>
        </p:spPr>
        <p:txBody>
          <a:bodyPr/>
          <a:lstStyle/>
          <a:p>
            <a:pPr>
              <a:buClrTx/>
            </a:pPr>
            <a:r>
              <a:rPr lang="en-US" sz="2400" b="1" spc="95" dirty="0">
                <a:cs typeface="Times New Roman"/>
              </a:rPr>
              <a:t>P</a:t>
            </a:r>
            <a:r>
              <a:rPr lang="en-US" sz="2400" b="1" spc="25" dirty="0">
                <a:cs typeface="Times New Roman"/>
              </a:rPr>
              <a:t>r</a:t>
            </a:r>
            <a:r>
              <a:rPr lang="en-US" sz="2400" b="1" spc="15" dirty="0">
                <a:cs typeface="Times New Roman"/>
              </a:rPr>
              <a:t>e</a:t>
            </a:r>
            <a:r>
              <a:rPr lang="en-US" sz="2400" b="1" spc="-30" dirty="0">
                <a:cs typeface="Times New Roman"/>
              </a:rPr>
              <a:t>v</a:t>
            </a:r>
            <a:r>
              <a:rPr lang="en-US" sz="2400" b="1" spc="110" dirty="0">
                <a:cs typeface="Times New Roman"/>
              </a:rPr>
              <a:t>ent</a:t>
            </a:r>
            <a:r>
              <a:rPr lang="en-US" sz="2400" b="1" spc="65" dirty="0">
                <a:cs typeface="Times New Roman"/>
              </a:rPr>
              <a:t>i</a:t>
            </a:r>
            <a:r>
              <a:rPr lang="en-US" sz="2400" b="1" spc="125" dirty="0">
                <a:cs typeface="Times New Roman"/>
              </a:rPr>
              <a:t>o</a:t>
            </a:r>
            <a:r>
              <a:rPr lang="en-US" sz="2400" b="1" spc="114" dirty="0">
                <a:cs typeface="Times New Roman"/>
              </a:rPr>
              <a:t>n</a:t>
            </a:r>
            <a:r>
              <a:rPr lang="en-US" sz="2400" b="1" spc="-45" dirty="0">
                <a:cs typeface="Times New Roman"/>
              </a:rPr>
              <a:t>:</a:t>
            </a:r>
            <a:endParaRPr lang="en-US" sz="2400" b="1" dirty="0">
              <a:cs typeface="Times New Roman"/>
            </a:endParaRPr>
          </a:p>
          <a:p>
            <a:pPr marL="755650" lvl="1">
              <a:spcBef>
                <a:spcPts val="100"/>
              </a:spcBef>
              <a:buClrTx/>
              <a:buFont typeface="Arial"/>
              <a:buChar char="•"/>
              <a:tabLst>
                <a:tab pos="354965" algn="l"/>
                <a:tab pos="355600" algn="l"/>
              </a:tabLst>
            </a:pPr>
            <a:r>
              <a:rPr lang="en-US" sz="2000" spc="70" dirty="0">
                <a:cs typeface="Times New Roman"/>
              </a:rPr>
              <a:t>Wash</a:t>
            </a:r>
            <a:r>
              <a:rPr lang="en-US" sz="2000" spc="-35" dirty="0">
                <a:cs typeface="Times New Roman"/>
              </a:rPr>
              <a:t> </a:t>
            </a:r>
            <a:r>
              <a:rPr lang="en-US" sz="2000" spc="110" dirty="0">
                <a:cs typeface="Times New Roman"/>
              </a:rPr>
              <a:t>hands</a:t>
            </a:r>
            <a:endParaRPr lang="en-US" sz="2000" dirty="0">
              <a:cs typeface="Times New Roman"/>
            </a:endParaRPr>
          </a:p>
          <a:p>
            <a:pPr marL="755650" lvl="1">
              <a:buClrTx/>
              <a:buFont typeface="Arial"/>
              <a:buChar char="•"/>
              <a:tabLst>
                <a:tab pos="354965" algn="l"/>
                <a:tab pos="355600" algn="l"/>
              </a:tabLst>
            </a:pPr>
            <a:r>
              <a:rPr lang="en-US" sz="2000" spc="40" dirty="0">
                <a:cs typeface="Times New Roman"/>
              </a:rPr>
              <a:t>Cook</a:t>
            </a:r>
            <a:r>
              <a:rPr lang="en-US" sz="2000" spc="-55" dirty="0">
                <a:cs typeface="Times New Roman"/>
              </a:rPr>
              <a:t> </a:t>
            </a:r>
            <a:r>
              <a:rPr lang="en-US" sz="2000" spc="55" dirty="0">
                <a:cs typeface="Times New Roman"/>
              </a:rPr>
              <a:t>food</a:t>
            </a:r>
            <a:endParaRPr lang="en-US" sz="2000" dirty="0">
              <a:cs typeface="Times New Roman"/>
            </a:endParaRPr>
          </a:p>
          <a:p>
            <a:pPr marL="755650" lvl="1">
              <a:buClrTx/>
              <a:buFont typeface="Arial"/>
              <a:buChar char="•"/>
              <a:tabLst>
                <a:tab pos="354965" algn="l"/>
                <a:tab pos="355600" algn="l"/>
              </a:tabLst>
            </a:pPr>
            <a:r>
              <a:rPr lang="en-US" sz="2000" spc="55" dirty="0">
                <a:cs typeface="Times New Roman"/>
              </a:rPr>
              <a:t>No</a:t>
            </a:r>
            <a:r>
              <a:rPr lang="en-US" sz="2000" spc="-114" dirty="0">
                <a:cs typeface="Times New Roman"/>
              </a:rPr>
              <a:t> </a:t>
            </a:r>
            <a:r>
              <a:rPr lang="en-US" sz="2000" spc="80" dirty="0">
                <a:cs typeface="Times New Roman"/>
              </a:rPr>
              <a:t>cross-contamination</a:t>
            </a:r>
            <a:endParaRPr lang="en-US" sz="2000" dirty="0">
              <a:cs typeface="Times New Roman"/>
            </a:endParaRPr>
          </a:p>
          <a:p>
            <a:pPr marL="755650" lvl="1">
              <a:buClrTx/>
              <a:buFont typeface="Arial"/>
              <a:buChar char="•"/>
              <a:tabLst>
                <a:tab pos="354965" algn="l"/>
                <a:tab pos="355600" algn="l"/>
              </a:tabLst>
            </a:pPr>
            <a:r>
              <a:rPr lang="en-US" sz="2000" spc="100" dirty="0">
                <a:cs typeface="Times New Roman"/>
              </a:rPr>
              <a:t>Immunization</a:t>
            </a:r>
            <a:endParaRPr lang="en-US" sz="2000" dirty="0">
              <a:cs typeface="Times New Roman"/>
            </a:endParaRPr>
          </a:p>
          <a:p>
            <a:pPr marL="755650" lvl="1">
              <a:buClrTx/>
              <a:buFont typeface="Arial"/>
              <a:buChar char="•"/>
              <a:tabLst>
                <a:tab pos="354965" algn="l"/>
                <a:tab pos="355600" algn="l"/>
              </a:tabLst>
            </a:pPr>
            <a:r>
              <a:rPr lang="en-US" sz="2000" spc="60" dirty="0">
                <a:cs typeface="Times New Roman"/>
              </a:rPr>
              <a:t>Good food</a:t>
            </a:r>
            <a:r>
              <a:rPr lang="en-US" sz="2000" spc="-110" dirty="0">
                <a:cs typeface="Times New Roman"/>
              </a:rPr>
              <a:t> </a:t>
            </a:r>
            <a:r>
              <a:rPr lang="en-US" sz="2000" spc="105" dirty="0">
                <a:cs typeface="Times New Roman"/>
              </a:rPr>
              <a:t>management</a:t>
            </a:r>
            <a:endParaRPr lang="en-US" sz="2000" dirty="0">
              <a:cs typeface="Times New Roman"/>
            </a:endParaRPr>
          </a:p>
          <a:p>
            <a:pPr marL="755650" lvl="1">
              <a:spcBef>
                <a:spcPts val="5"/>
              </a:spcBef>
              <a:buClrTx/>
              <a:buFont typeface="Arial"/>
              <a:buChar char="•"/>
              <a:tabLst>
                <a:tab pos="354965" algn="l"/>
                <a:tab pos="355600" algn="l"/>
              </a:tabLst>
            </a:pPr>
            <a:r>
              <a:rPr lang="en-US" sz="2000" spc="20" dirty="0">
                <a:cs typeface="Times New Roman"/>
              </a:rPr>
              <a:t>Know</a:t>
            </a:r>
            <a:r>
              <a:rPr lang="en-US" sz="2000" spc="-120" dirty="0">
                <a:cs typeface="Times New Roman"/>
              </a:rPr>
              <a:t> </a:t>
            </a:r>
            <a:r>
              <a:rPr lang="en-US" sz="2000" spc="75" dirty="0">
                <a:cs typeface="Times New Roman"/>
              </a:rPr>
              <a:t>where</a:t>
            </a:r>
            <a:r>
              <a:rPr lang="en-US" sz="2000" spc="-125" dirty="0">
                <a:cs typeface="Times New Roman"/>
              </a:rPr>
              <a:t> </a:t>
            </a:r>
            <a:r>
              <a:rPr lang="en-US" sz="2000" spc="55" dirty="0">
                <a:cs typeface="Times New Roman"/>
              </a:rPr>
              <a:t>your</a:t>
            </a:r>
            <a:r>
              <a:rPr lang="en-US" sz="2000" spc="-100" dirty="0">
                <a:cs typeface="Times New Roman"/>
              </a:rPr>
              <a:t> </a:t>
            </a:r>
            <a:r>
              <a:rPr lang="en-US" sz="2000" spc="55" dirty="0">
                <a:cs typeface="Times New Roman"/>
              </a:rPr>
              <a:t>food</a:t>
            </a:r>
            <a:r>
              <a:rPr lang="en-US" sz="2000" spc="-65" dirty="0">
                <a:cs typeface="Times New Roman"/>
              </a:rPr>
              <a:t> </a:t>
            </a:r>
            <a:r>
              <a:rPr lang="en-US" sz="2000" spc="70" dirty="0">
                <a:cs typeface="Times New Roman"/>
              </a:rPr>
              <a:t>comes</a:t>
            </a:r>
            <a:r>
              <a:rPr lang="en-US" sz="2000" spc="-70" dirty="0">
                <a:cs typeface="Times New Roman"/>
              </a:rPr>
              <a:t> </a:t>
            </a:r>
            <a:r>
              <a:rPr lang="en-US" sz="2000" spc="75" dirty="0">
                <a:cs typeface="Times New Roman"/>
              </a:rPr>
              <a:t>from</a:t>
            </a:r>
            <a:endParaRPr lang="en-US" sz="2000" dirty="0">
              <a:cs typeface="Times New Roman"/>
            </a:endParaRPr>
          </a:p>
          <a:p>
            <a:pPr lvl="1">
              <a:buClrTx/>
            </a:pPr>
            <a:endParaRPr lang="en-US" sz="2000" dirty="0"/>
          </a:p>
        </p:txBody>
      </p:sp>
      <p:sp>
        <p:nvSpPr>
          <p:cNvPr id="6" name="object 7"/>
          <p:cNvSpPr/>
          <p:nvPr/>
        </p:nvSpPr>
        <p:spPr>
          <a:xfrm>
            <a:off x="4724400" y="1818894"/>
            <a:ext cx="3144011" cy="3753612"/>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71054281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C00000"/>
                </a:solidFill>
              </a:rPr>
              <a:t>Requirements</a:t>
            </a:r>
          </a:p>
        </p:txBody>
      </p:sp>
      <p:sp>
        <p:nvSpPr>
          <p:cNvPr id="18435" name="Rectangle 3"/>
          <p:cNvSpPr>
            <a:spLocks noChangeArrowheads="1"/>
          </p:cNvSpPr>
          <p:nvPr/>
        </p:nvSpPr>
        <p:spPr bwMode="auto">
          <a:xfrm>
            <a:off x="990600" y="1752600"/>
            <a:ext cx="716280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t>Health </a:t>
            </a:r>
            <a:r>
              <a:rPr lang="en-US" b="1" u="none" dirty="0"/>
              <a:t>and Safety</a:t>
            </a:r>
            <a:r>
              <a:rPr lang="en-US" u="none" dirty="0"/>
              <a:t>. Do the following:</a:t>
            </a:r>
          </a:p>
          <a:p>
            <a:pPr marL="800100" lvl="1" indent="-342900">
              <a:spcBef>
                <a:spcPts val="600"/>
              </a:spcBef>
              <a:buClrTx/>
              <a:buFont typeface="+mj-lt"/>
              <a:buAutoNum type="alphaLcPeriod"/>
            </a:pPr>
            <a:r>
              <a:rPr lang="en-US" sz="1300" u="none" dirty="0"/>
              <a:t>Explain to your counselor the most likely hazards you may encounter while participating in cooking activities and what you should do to anticipate, help prevent, mitigate, and respond to these hazards</a:t>
            </a:r>
          </a:p>
          <a:p>
            <a:pPr marL="800100" lvl="1" indent="-342900">
              <a:spcBef>
                <a:spcPts val="600"/>
              </a:spcBef>
              <a:buClrTx/>
              <a:buFont typeface="+mj-lt"/>
              <a:buAutoNum type="alphaLcPeriod"/>
            </a:pPr>
            <a:r>
              <a:rPr lang="en-US" sz="1300" u="none" dirty="0"/>
              <a:t>Show that you know first aid for and how to prevent injuries or illnesses that could occur while preparing meals and eating, including burns and scalds, cuts, choking, and allergic reactions.</a:t>
            </a:r>
          </a:p>
          <a:p>
            <a:pPr marL="800100" lvl="1" indent="-342900">
              <a:spcBef>
                <a:spcPts val="600"/>
              </a:spcBef>
              <a:buClrTx/>
              <a:buFont typeface="+mj-lt"/>
              <a:buAutoNum type="alphaLcPeriod"/>
            </a:pPr>
            <a:r>
              <a:rPr lang="en-US" sz="1300" u="none" dirty="0"/>
              <a:t>Describe how meat, fish, chicken, eggs, dairy products, and fresh vegetables should be stored, transported, and properly prepared for cooking. Explain how to prevent cross-contamination.</a:t>
            </a:r>
          </a:p>
          <a:p>
            <a:pPr marL="800100" lvl="1" indent="-342900">
              <a:spcBef>
                <a:spcPts val="600"/>
              </a:spcBef>
              <a:buClrTx/>
              <a:buFont typeface="+mj-lt"/>
              <a:buAutoNum type="alphaLcPeriod"/>
            </a:pPr>
            <a:r>
              <a:rPr lang="en-US" sz="1300" u="none" dirty="0"/>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solidFill>
                  <a:srgbClr val="C00000"/>
                </a:solidFill>
              </a:rPr>
              <a:t>Discuss with your counselor why reading food labels is important. Explain how to identify common allergens such as peanuts, tree nuts, milk, eggs, wheat, soy, and shellfish.</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93099760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1044370"/>
            <a:ext cx="6629400" cy="502061"/>
          </a:xfrm>
          <a:prstGeom prst="rect">
            <a:avLst/>
          </a:prstGeom>
        </p:spPr>
        <p:txBody>
          <a:bodyPr vert="horz" wrap="square" lIns="0" tIns="9525" rIns="0" bIns="0" numCol="1" rtlCol="0" anchor="ctr" anchorCtr="0" compatLnSpc="1">
            <a:prstTxWarp prst="textNoShape">
              <a:avLst/>
            </a:prstTxWarp>
            <a:spAutoFit/>
          </a:bodyPr>
          <a:lstStyle/>
          <a:p>
            <a:pPr marL="9525" marR="3810">
              <a:spcBef>
                <a:spcPts val="75"/>
              </a:spcBef>
            </a:pPr>
            <a:r>
              <a:rPr b="1" spc="71" dirty="0">
                <a:solidFill>
                  <a:srgbClr val="C00000"/>
                </a:solidFill>
              </a:rPr>
              <a:t>Reading </a:t>
            </a:r>
            <a:r>
              <a:rPr b="1" spc="98" dirty="0">
                <a:solidFill>
                  <a:srgbClr val="C00000"/>
                </a:solidFill>
              </a:rPr>
              <a:t>a </a:t>
            </a:r>
            <a:r>
              <a:rPr b="1" spc="49" dirty="0">
                <a:solidFill>
                  <a:srgbClr val="C00000"/>
                </a:solidFill>
              </a:rPr>
              <a:t>Label </a:t>
            </a:r>
            <a:r>
              <a:rPr b="1" spc="53" dirty="0">
                <a:solidFill>
                  <a:srgbClr val="C00000"/>
                </a:solidFill>
              </a:rPr>
              <a:t>for </a:t>
            </a:r>
            <a:r>
              <a:rPr b="1" spc="23" dirty="0" smtClean="0">
                <a:solidFill>
                  <a:srgbClr val="C00000"/>
                </a:solidFill>
              </a:rPr>
              <a:t>Allerg</a:t>
            </a:r>
            <a:r>
              <a:rPr lang="en-US" b="1" spc="23" dirty="0" smtClean="0">
                <a:solidFill>
                  <a:srgbClr val="C00000"/>
                </a:solidFill>
              </a:rPr>
              <a:t>en</a:t>
            </a:r>
            <a:r>
              <a:rPr b="1" spc="23" dirty="0" smtClean="0">
                <a:solidFill>
                  <a:srgbClr val="C00000"/>
                </a:solidFill>
              </a:rPr>
              <a:t>s</a:t>
            </a:r>
            <a:endParaRPr b="1" spc="23" dirty="0">
              <a:solidFill>
                <a:srgbClr val="C00000"/>
              </a:solidFill>
            </a:endParaRPr>
          </a:p>
        </p:txBody>
      </p:sp>
      <p:sp>
        <p:nvSpPr>
          <p:cNvPr id="5" name="Content Placeholder 4"/>
          <p:cNvSpPr>
            <a:spLocks noGrp="1"/>
          </p:cNvSpPr>
          <p:nvPr>
            <p:ph idx="1"/>
          </p:nvPr>
        </p:nvSpPr>
        <p:spPr>
          <a:xfrm>
            <a:off x="990600" y="1752600"/>
            <a:ext cx="3505200" cy="3886200"/>
          </a:xfrm>
        </p:spPr>
        <p:txBody>
          <a:bodyPr/>
          <a:lstStyle/>
          <a:p>
            <a:pPr marL="352425">
              <a:spcBef>
                <a:spcPts val="1076"/>
              </a:spcBef>
              <a:buClrTx/>
              <a:tabLst>
                <a:tab pos="237649" algn="l"/>
                <a:tab pos="238125" algn="l"/>
              </a:tabLst>
            </a:pPr>
            <a:r>
              <a:rPr lang="en-US" sz="2000" spc="45" dirty="0" smtClean="0">
                <a:cs typeface="Times New Roman"/>
              </a:rPr>
              <a:t>Bold </a:t>
            </a:r>
            <a:r>
              <a:rPr lang="en-US" sz="2000" spc="75" dirty="0" smtClean="0">
                <a:cs typeface="Times New Roman"/>
              </a:rPr>
              <a:t>text </a:t>
            </a:r>
            <a:r>
              <a:rPr lang="en-US" sz="2000" spc="68" dirty="0" smtClean="0">
                <a:cs typeface="Times New Roman"/>
              </a:rPr>
              <a:t>highlights</a:t>
            </a:r>
            <a:r>
              <a:rPr lang="en-US" sz="2000" spc="-266" dirty="0" smtClean="0">
                <a:cs typeface="Times New Roman"/>
              </a:rPr>
              <a:t> </a:t>
            </a:r>
            <a:r>
              <a:rPr lang="en-US" sz="2000" spc="49" dirty="0" smtClean="0">
                <a:cs typeface="Times New Roman"/>
              </a:rPr>
              <a:t>allergens that are contained within the product.</a:t>
            </a:r>
          </a:p>
          <a:p>
            <a:pPr marL="352425">
              <a:spcBef>
                <a:spcPts val="1076"/>
              </a:spcBef>
              <a:buClrTx/>
              <a:tabLst>
                <a:tab pos="237649" algn="l"/>
                <a:tab pos="238125" algn="l"/>
              </a:tabLst>
            </a:pPr>
            <a:endParaRPr lang="en-US" sz="2000" spc="49" dirty="0">
              <a:cs typeface="Times New Roman"/>
            </a:endParaRPr>
          </a:p>
          <a:p>
            <a:pPr marL="352425">
              <a:spcBef>
                <a:spcPts val="1076"/>
              </a:spcBef>
              <a:buClrTx/>
              <a:tabLst>
                <a:tab pos="237649" algn="l"/>
                <a:tab pos="238125" algn="l"/>
              </a:tabLst>
            </a:pPr>
            <a:r>
              <a:rPr lang="en-US" sz="2000" spc="19" dirty="0" smtClean="0">
                <a:cs typeface="Times New Roman"/>
              </a:rPr>
              <a:t>Some products will inform you if it is made</a:t>
            </a:r>
            <a:r>
              <a:rPr lang="en-US" sz="2000" spc="-94" dirty="0" smtClean="0">
                <a:cs typeface="Times New Roman"/>
              </a:rPr>
              <a:t> </a:t>
            </a:r>
            <a:r>
              <a:rPr lang="en-US" sz="2000" spc="109" dirty="0" smtClean="0">
                <a:cs typeface="Times New Roman"/>
              </a:rPr>
              <a:t>in a facility that processes other products that contain allergens.</a:t>
            </a:r>
            <a:endParaRPr lang="en-US" sz="2000" dirty="0" smtClean="0">
              <a:cs typeface="Times New Roman"/>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714" y="1687615"/>
            <a:ext cx="3709357" cy="18175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714" y="3695700"/>
            <a:ext cx="3505200" cy="2332551"/>
          </a:xfrm>
          <a:prstGeom prst="rect">
            <a:avLst/>
          </a:prstGeom>
        </p:spPr>
      </p:pic>
    </p:spTree>
    <p:extLst>
      <p:ext uri="{BB962C8B-B14F-4D97-AF65-F5344CB8AC3E}">
        <p14:creationId xmlns:p14="http://schemas.microsoft.com/office/powerpoint/2010/main" val="645066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150" t="21569" r="9150" b="13726"/>
          <a:stretch/>
        </p:blipFill>
        <p:spPr>
          <a:xfrm>
            <a:off x="990600" y="762000"/>
            <a:ext cx="3943927" cy="5205984"/>
          </a:xfrm>
        </p:spPr>
      </p:pic>
      <p:sp>
        <p:nvSpPr>
          <p:cNvPr id="7" name="Content Placeholder 6"/>
          <p:cNvSpPr>
            <a:spLocks noGrp="1"/>
          </p:cNvSpPr>
          <p:nvPr>
            <p:ph sz="half" idx="2"/>
          </p:nvPr>
        </p:nvSpPr>
        <p:spPr>
          <a:xfrm>
            <a:off x="5105400" y="928816"/>
            <a:ext cx="2971800" cy="4495800"/>
          </a:xfrm>
        </p:spPr>
        <p:txBody>
          <a:bodyPr/>
          <a:lstStyle/>
          <a:p>
            <a:pPr marL="0" indent="0">
              <a:buNone/>
            </a:pPr>
            <a:r>
              <a:rPr lang="en-US" dirty="0" smtClean="0"/>
              <a:t>Understand the limitations of the label when concerned with food allergies.</a:t>
            </a:r>
            <a:endParaRPr lang="en-US" dirty="0"/>
          </a:p>
        </p:txBody>
      </p:sp>
    </p:spTree>
    <p:extLst>
      <p:ext uri="{BB962C8B-B14F-4D97-AF65-F5344CB8AC3E}">
        <p14:creationId xmlns:p14="http://schemas.microsoft.com/office/powerpoint/2010/main" val="321867411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75" dirty="0">
                <a:solidFill>
                  <a:srgbClr val="C00000"/>
                </a:solidFill>
              </a:rPr>
              <a:t>Discussion</a:t>
            </a:r>
          </a:p>
        </p:txBody>
      </p:sp>
      <p:sp>
        <p:nvSpPr>
          <p:cNvPr id="4" name="Content Placeholder 3"/>
          <p:cNvSpPr>
            <a:spLocks noGrp="1"/>
          </p:cNvSpPr>
          <p:nvPr>
            <p:ph idx="1"/>
          </p:nvPr>
        </p:nvSpPr>
        <p:spPr>
          <a:xfrm>
            <a:off x="1524000" y="1752600"/>
            <a:ext cx="6400800" cy="3886200"/>
          </a:xfrm>
        </p:spPr>
        <p:txBody>
          <a:bodyPr/>
          <a:lstStyle/>
          <a:p>
            <a:pPr>
              <a:spcBef>
                <a:spcPts val="600"/>
              </a:spcBef>
              <a:buClrTx/>
            </a:pPr>
            <a:r>
              <a:rPr lang="en-US" sz="2000" dirty="0" smtClean="0"/>
              <a:t>What hazards are possible?</a:t>
            </a:r>
          </a:p>
          <a:p>
            <a:pPr>
              <a:spcBef>
                <a:spcPts val="600"/>
              </a:spcBef>
              <a:buClrTx/>
            </a:pPr>
            <a:r>
              <a:rPr lang="en-US" sz="2000" dirty="0" smtClean="0"/>
              <a:t>How would you prevent these hazards?</a:t>
            </a:r>
          </a:p>
          <a:p>
            <a:pPr>
              <a:spcBef>
                <a:spcPts val="600"/>
              </a:spcBef>
              <a:buClrTx/>
            </a:pPr>
            <a:r>
              <a:rPr lang="en-US" sz="2000" dirty="0" smtClean="0"/>
              <a:t>First aid for these hazards?</a:t>
            </a:r>
          </a:p>
          <a:p>
            <a:pPr>
              <a:spcBef>
                <a:spcPts val="600"/>
              </a:spcBef>
              <a:buClrTx/>
            </a:pPr>
            <a:r>
              <a:rPr lang="en-US" sz="2000" dirty="0" smtClean="0"/>
              <a:t>How do you manage: meat, fish, eggs, dairy, fresh vegetables? Why</a:t>
            </a:r>
          </a:p>
          <a:p>
            <a:pPr>
              <a:spcBef>
                <a:spcPts val="600"/>
              </a:spcBef>
              <a:buClrTx/>
            </a:pPr>
            <a:r>
              <a:rPr lang="en-US" sz="2000" dirty="0" smtClean="0"/>
              <a:t>What can you do to prevent food-related illnesses?</a:t>
            </a:r>
          </a:p>
          <a:p>
            <a:pPr>
              <a:spcBef>
                <a:spcPts val="600"/>
              </a:spcBef>
              <a:buClrTx/>
            </a:pPr>
            <a:r>
              <a:rPr lang="en-US" sz="2000" dirty="0" smtClean="0"/>
              <a:t>What should you do about food allergies and food intolerance?</a:t>
            </a:r>
            <a:endParaRPr lang="en-US" sz="2000" dirty="0"/>
          </a:p>
        </p:txBody>
      </p:sp>
    </p:spTree>
    <p:extLst>
      <p:ext uri="{BB962C8B-B14F-4D97-AF65-F5344CB8AC3E}">
        <p14:creationId xmlns:p14="http://schemas.microsoft.com/office/powerpoint/2010/main" val="37979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2590800" y="2057400"/>
            <a:ext cx="411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algn="ctr" eaLnBrk="1" hangingPunct="1">
              <a:spcBef>
                <a:spcPct val="0"/>
              </a:spcBef>
              <a:buClrTx/>
              <a:buFontTx/>
              <a:buNone/>
            </a:pPr>
            <a:r>
              <a:rPr lang="en-US" altLang="en-US" sz="6600" b="1" u="none" dirty="0">
                <a:solidFill>
                  <a:srgbClr val="B72730"/>
                </a:solidFill>
              </a:rPr>
              <a:t>Nutrition</a:t>
            </a:r>
          </a:p>
        </p:txBody>
      </p:sp>
    </p:spTree>
  </p:cSld>
  <p:clrMapOvr>
    <a:masterClrMapping/>
  </p:clrMapOvr>
  <p:transition spd="slow">
    <p:sndAc>
      <p:stSnd>
        <p:snd r:embed="rId3" name="chimes.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solidFill>
                  <a:srgbClr val="C00000"/>
                </a:solidFill>
              </a:rPr>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solidFill>
                  <a:srgbClr val="C00000"/>
                </a:solidFill>
              </a:rPr>
              <a:t>Fruits</a:t>
            </a:r>
          </a:p>
          <a:p>
            <a:pPr marL="1257300" lvl="2" indent="-342900">
              <a:buClrTx/>
              <a:buFont typeface="+mj-lt"/>
              <a:buAutoNum type="arabicPeriod"/>
            </a:pPr>
            <a:r>
              <a:rPr lang="en-US" sz="1300" dirty="0">
                <a:solidFill>
                  <a:srgbClr val="C00000"/>
                </a:solidFill>
              </a:rPr>
              <a:t>Vegetables</a:t>
            </a:r>
          </a:p>
          <a:p>
            <a:pPr marL="1257300" lvl="2" indent="-342900">
              <a:buClrTx/>
              <a:buFont typeface="+mj-lt"/>
              <a:buAutoNum type="arabicPeriod"/>
            </a:pPr>
            <a:r>
              <a:rPr lang="en-US" sz="1300" dirty="0">
                <a:solidFill>
                  <a:srgbClr val="C00000"/>
                </a:solidFill>
              </a:rPr>
              <a:t>Grains</a:t>
            </a:r>
          </a:p>
          <a:p>
            <a:pPr marL="1257300" lvl="2" indent="-342900">
              <a:buClrTx/>
              <a:buFont typeface="+mj-lt"/>
              <a:buAutoNum type="arabicPeriod"/>
            </a:pPr>
            <a:r>
              <a:rPr lang="en-US" sz="1300" dirty="0">
                <a:solidFill>
                  <a:srgbClr val="C00000"/>
                </a:solidFill>
              </a:rPr>
              <a:t>Proteins</a:t>
            </a:r>
          </a:p>
          <a:p>
            <a:pPr marL="1257300" lvl="2" indent="-342900">
              <a:buClrTx/>
              <a:buFont typeface="+mj-lt"/>
              <a:buAutoNum type="arabicPeriod"/>
            </a:pPr>
            <a:r>
              <a:rPr lang="en-US" sz="1300" dirty="0">
                <a:solidFill>
                  <a:srgbClr val="C00000"/>
                </a:solidFill>
              </a:rPr>
              <a:t>Dairy</a:t>
            </a:r>
          </a:p>
          <a:p>
            <a:pPr marL="800100" lvl="1" indent="-342900">
              <a:buClrTx/>
              <a:buFont typeface="+mj-lt"/>
              <a:buAutoNum type="alphaLcPeriod"/>
            </a:pPr>
            <a:r>
              <a:rPr lang="en-US" sz="1300" dirty="0"/>
              <a:t>Explain why you should limit your intake of oils and sugars.</a:t>
            </a:r>
          </a:p>
          <a:p>
            <a:pPr marL="800100" lvl="1" indent="-342900">
              <a:buClrTx/>
              <a:buFont typeface="+mj-lt"/>
              <a:buAutoNum type="alphaLcPeriod"/>
            </a:pPr>
            <a:r>
              <a:rPr lang="en-US" sz="1300" dirty="0"/>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t>Discuss your current eating habits with your counselor and what you can do to eat healthier, based on the MyPlate food guide.</a:t>
            </a:r>
          </a:p>
          <a:p>
            <a:pPr marL="800100" lvl="1" indent="-342900">
              <a:buClrTx/>
              <a:buFont typeface="+mj-lt"/>
              <a:buAutoNum type="alphaLcPeriod"/>
            </a:pPr>
            <a:r>
              <a:rPr lang="en-US" sz="1300" dirty="0"/>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extLst>
      <p:ext uri="{BB962C8B-B14F-4D97-AF65-F5344CB8AC3E}">
        <p14:creationId xmlns:p14="http://schemas.microsoft.com/office/powerpoint/2010/main" val="3942791806"/>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385"/>
            <a:ext cx="9144000" cy="6093229"/>
          </a:xfrm>
          <a:prstGeom prst="rect">
            <a:avLst/>
          </a:prstGeom>
        </p:spPr>
      </p:pic>
    </p:spTree>
    <p:extLst>
      <p:ext uri="{BB962C8B-B14F-4D97-AF65-F5344CB8AC3E}">
        <p14:creationId xmlns:p14="http://schemas.microsoft.com/office/powerpoint/2010/main" val="142752955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315200" cy="762000"/>
          </a:xfrm>
        </p:spPr>
        <p:txBody>
          <a:bodyPr/>
          <a:lstStyle/>
          <a:p>
            <a:r>
              <a:rPr lang="en-US" sz="2800" b="1" dirty="0" smtClean="0">
                <a:solidFill>
                  <a:srgbClr val="C00000"/>
                </a:solidFill>
              </a:rPr>
              <a:t>Recommended Number of Servings</a:t>
            </a:r>
            <a:endParaRPr lang="en-US" sz="28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4730709"/>
              </p:ext>
            </p:extLst>
          </p:nvPr>
        </p:nvGraphicFramePr>
        <p:xfrm>
          <a:off x="1219200" y="1371601"/>
          <a:ext cx="6781800" cy="4724399"/>
        </p:xfrm>
        <a:graphic>
          <a:graphicData uri="http://schemas.openxmlformats.org/drawingml/2006/table">
            <a:tbl>
              <a:tblPr>
                <a:tableStyleId>{616DA210-FB5B-4158-B5E0-FEB733F419BA}</a:tableStyleId>
              </a:tblPr>
              <a:tblGrid>
                <a:gridCol w="2260600"/>
                <a:gridCol w="2260600"/>
                <a:gridCol w="2260600"/>
              </a:tblGrid>
              <a:tr h="542364">
                <a:tc>
                  <a:txBody>
                    <a:bodyPr/>
                    <a:lstStyle/>
                    <a:p>
                      <a:r>
                        <a:rPr lang="en-US" sz="1600" b="1" dirty="0"/>
                        <a:t>Food group</a:t>
                      </a:r>
                    </a:p>
                  </a:txBody>
                  <a:tcPr marL="57150" marR="57150" marT="28575" marB="28575" anchor="ctr"/>
                </a:tc>
                <a:tc>
                  <a:txBody>
                    <a:bodyPr/>
                    <a:lstStyle/>
                    <a:p>
                      <a:pPr algn="ctr"/>
                      <a:r>
                        <a:rPr lang="en-US" sz="1600" b="1" dirty="0"/>
                        <a:t>1,600-calorie diet</a:t>
                      </a:r>
                    </a:p>
                  </a:txBody>
                  <a:tcPr marL="57150" marR="57150" marT="28575" marB="28575" anchor="ctr"/>
                </a:tc>
                <a:tc>
                  <a:txBody>
                    <a:bodyPr/>
                    <a:lstStyle/>
                    <a:p>
                      <a:pPr algn="ctr"/>
                      <a:r>
                        <a:rPr lang="en-US" sz="1600" b="1" dirty="0"/>
                        <a:t>2,000-calorie diet</a:t>
                      </a:r>
                    </a:p>
                  </a:txBody>
                  <a:tcPr marL="57150" marR="57150" marT="28575" marB="28575" anchor="ctr"/>
                </a:tc>
              </a:tr>
              <a:tr h="552425">
                <a:tc>
                  <a:txBody>
                    <a:bodyPr/>
                    <a:lstStyle/>
                    <a:p>
                      <a:r>
                        <a:rPr lang="en-US" sz="1600" dirty="0"/>
                        <a:t>Grains (mainly whole grains)</a:t>
                      </a:r>
                    </a:p>
                  </a:txBody>
                  <a:tcPr marL="57150" marR="57150" marT="28575" marB="28575" anchor="ctr"/>
                </a:tc>
                <a:tc>
                  <a:txBody>
                    <a:bodyPr/>
                    <a:lstStyle/>
                    <a:p>
                      <a:pPr algn="ctr"/>
                      <a:r>
                        <a:rPr lang="en-US" sz="1600" dirty="0"/>
                        <a:t>6 a day</a:t>
                      </a:r>
                    </a:p>
                  </a:txBody>
                  <a:tcPr marL="57150" marR="57150" marT="28575" marB="28575" anchor="ctr"/>
                </a:tc>
                <a:tc>
                  <a:txBody>
                    <a:bodyPr/>
                    <a:lstStyle/>
                    <a:p>
                      <a:pPr algn="ctr"/>
                      <a:r>
                        <a:rPr lang="en-US" sz="1600" dirty="0"/>
                        <a:t>6-8 a day</a:t>
                      </a:r>
                    </a:p>
                  </a:txBody>
                  <a:tcPr marL="57150" marR="57150" marT="28575" marB="28575" anchor="ctr"/>
                </a:tc>
              </a:tr>
              <a:tr h="309922">
                <a:tc>
                  <a:txBody>
                    <a:bodyPr/>
                    <a:lstStyle/>
                    <a:p>
                      <a:r>
                        <a:rPr lang="en-US" sz="1600" dirty="0"/>
                        <a:t>Vegetables</a:t>
                      </a:r>
                    </a:p>
                  </a:txBody>
                  <a:tcPr marL="57150" marR="57150" marT="28575" marB="28575" anchor="ctr"/>
                </a:tc>
                <a:tc>
                  <a:txBody>
                    <a:bodyPr/>
                    <a:lstStyle/>
                    <a:p>
                      <a:pPr algn="ctr"/>
                      <a:r>
                        <a:rPr lang="en-US" sz="1600" dirty="0"/>
                        <a:t>3-4 a day</a:t>
                      </a:r>
                    </a:p>
                  </a:txBody>
                  <a:tcPr marL="57150" marR="57150" marT="28575" marB="28575" anchor="ctr"/>
                </a:tc>
                <a:tc>
                  <a:txBody>
                    <a:bodyPr/>
                    <a:lstStyle/>
                    <a:p>
                      <a:pPr algn="ctr"/>
                      <a:r>
                        <a:rPr lang="en-US" sz="1600" dirty="0"/>
                        <a:t>4-5 a day</a:t>
                      </a:r>
                    </a:p>
                  </a:txBody>
                  <a:tcPr marL="57150" marR="57150" marT="28575" marB="28575" anchor="ctr"/>
                </a:tc>
              </a:tr>
              <a:tr h="309922">
                <a:tc>
                  <a:txBody>
                    <a:bodyPr/>
                    <a:lstStyle/>
                    <a:p>
                      <a:r>
                        <a:rPr lang="en-US" sz="1600" dirty="0"/>
                        <a:t>Fruits</a:t>
                      </a:r>
                    </a:p>
                  </a:txBody>
                  <a:tcPr marL="57150" marR="57150" marT="28575" marB="28575" anchor="ctr"/>
                </a:tc>
                <a:tc>
                  <a:txBody>
                    <a:bodyPr/>
                    <a:lstStyle/>
                    <a:p>
                      <a:pPr algn="ctr"/>
                      <a:r>
                        <a:rPr lang="en-US" sz="1600" dirty="0"/>
                        <a:t>4 a day</a:t>
                      </a:r>
                    </a:p>
                  </a:txBody>
                  <a:tcPr marL="57150" marR="57150" marT="28575" marB="28575" anchor="ctr"/>
                </a:tc>
                <a:tc>
                  <a:txBody>
                    <a:bodyPr/>
                    <a:lstStyle/>
                    <a:p>
                      <a:pPr algn="ctr"/>
                      <a:r>
                        <a:rPr lang="en-US" sz="1600" dirty="0"/>
                        <a:t>4-5 a day</a:t>
                      </a:r>
                    </a:p>
                  </a:txBody>
                  <a:tcPr marL="57150" marR="57150" marT="28575" marB="28575" anchor="ctr"/>
                </a:tc>
              </a:tr>
              <a:tr h="797497">
                <a:tc>
                  <a:txBody>
                    <a:bodyPr/>
                    <a:lstStyle/>
                    <a:p>
                      <a:r>
                        <a:rPr lang="en-US" sz="1600" dirty="0"/>
                        <a:t>Low-fat or fat-free milk and milk products</a:t>
                      </a:r>
                    </a:p>
                  </a:txBody>
                  <a:tcPr marL="57150" marR="57150" marT="28575" marB="28575" anchor="ctr"/>
                </a:tc>
                <a:tc>
                  <a:txBody>
                    <a:bodyPr/>
                    <a:lstStyle/>
                    <a:p>
                      <a:pPr algn="ctr"/>
                      <a:r>
                        <a:rPr lang="en-US" sz="1600" dirty="0"/>
                        <a:t>2-3 a day</a:t>
                      </a:r>
                    </a:p>
                  </a:txBody>
                  <a:tcPr marL="57150" marR="57150" marT="28575" marB="28575" anchor="ctr"/>
                </a:tc>
                <a:tc>
                  <a:txBody>
                    <a:bodyPr/>
                    <a:lstStyle/>
                    <a:p>
                      <a:pPr algn="ctr"/>
                      <a:r>
                        <a:rPr lang="en-US" sz="1600" dirty="0"/>
                        <a:t>2-3 a day</a:t>
                      </a:r>
                    </a:p>
                  </a:txBody>
                  <a:tcPr marL="57150" marR="57150" marT="28575" marB="28575" anchor="ctr"/>
                </a:tc>
              </a:tr>
              <a:tr h="797497">
                <a:tc>
                  <a:txBody>
                    <a:bodyPr/>
                    <a:lstStyle/>
                    <a:p>
                      <a:r>
                        <a:rPr lang="en-US" sz="1600" dirty="0"/>
                        <a:t>Lean meats, poultry and fish</a:t>
                      </a:r>
                    </a:p>
                  </a:txBody>
                  <a:tcPr marL="57150" marR="57150" marT="28575" marB="28575" anchor="ctr"/>
                </a:tc>
                <a:tc>
                  <a:txBody>
                    <a:bodyPr/>
                    <a:lstStyle/>
                    <a:p>
                      <a:pPr algn="ctr"/>
                      <a:r>
                        <a:rPr lang="en-US" sz="1600" dirty="0"/>
                        <a:t>3-4 one-ounce servings or fewer a day</a:t>
                      </a:r>
                    </a:p>
                  </a:txBody>
                  <a:tcPr marL="57150" marR="57150" marT="28575" marB="28575" anchor="ctr"/>
                </a:tc>
                <a:tc>
                  <a:txBody>
                    <a:bodyPr/>
                    <a:lstStyle/>
                    <a:p>
                      <a:pPr algn="ctr"/>
                      <a:r>
                        <a:rPr lang="en-US" sz="1600" dirty="0"/>
                        <a:t>6 one-ounce servings or fewer a day</a:t>
                      </a:r>
                    </a:p>
                  </a:txBody>
                  <a:tcPr marL="57150" marR="57150" marT="28575" marB="28575" anchor="ctr"/>
                </a:tc>
              </a:tr>
              <a:tr h="552425">
                <a:tc>
                  <a:txBody>
                    <a:bodyPr/>
                    <a:lstStyle/>
                    <a:p>
                      <a:r>
                        <a:rPr lang="en-US" sz="1600" dirty="0"/>
                        <a:t>Nuts, seeds and legumes</a:t>
                      </a:r>
                    </a:p>
                  </a:txBody>
                  <a:tcPr marL="57150" marR="57150" marT="28575" marB="28575" anchor="ctr"/>
                </a:tc>
                <a:tc>
                  <a:txBody>
                    <a:bodyPr/>
                    <a:lstStyle/>
                    <a:p>
                      <a:pPr algn="ctr"/>
                      <a:r>
                        <a:rPr lang="en-US" sz="1600" dirty="0"/>
                        <a:t>3-4 a week</a:t>
                      </a:r>
                    </a:p>
                  </a:txBody>
                  <a:tcPr marL="57150" marR="57150" marT="28575" marB="28575" anchor="ctr"/>
                </a:tc>
                <a:tc>
                  <a:txBody>
                    <a:bodyPr/>
                    <a:lstStyle/>
                    <a:p>
                      <a:pPr algn="ctr"/>
                      <a:r>
                        <a:rPr lang="en-US" sz="1600" dirty="0"/>
                        <a:t>4-5 a week</a:t>
                      </a:r>
                    </a:p>
                  </a:txBody>
                  <a:tcPr marL="57150" marR="57150" marT="28575" marB="28575" anchor="ctr"/>
                </a:tc>
              </a:tr>
              <a:tr h="309922">
                <a:tc>
                  <a:txBody>
                    <a:bodyPr/>
                    <a:lstStyle/>
                    <a:p>
                      <a:r>
                        <a:rPr lang="en-US" sz="1600" dirty="0"/>
                        <a:t>Fats and oils</a:t>
                      </a:r>
                    </a:p>
                  </a:txBody>
                  <a:tcPr marL="57150" marR="57150" marT="28575" marB="28575" anchor="ctr"/>
                </a:tc>
                <a:tc>
                  <a:txBody>
                    <a:bodyPr/>
                    <a:lstStyle/>
                    <a:p>
                      <a:pPr algn="ctr"/>
                      <a:r>
                        <a:rPr lang="en-US" sz="1600" dirty="0"/>
                        <a:t>2 a day</a:t>
                      </a:r>
                    </a:p>
                  </a:txBody>
                  <a:tcPr marL="57150" marR="57150" marT="28575" marB="28575" anchor="ctr"/>
                </a:tc>
                <a:tc>
                  <a:txBody>
                    <a:bodyPr/>
                    <a:lstStyle/>
                    <a:p>
                      <a:pPr algn="ctr"/>
                      <a:r>
                        <a:rPr lang="en-US" sz="1600" dirty="0"/>
                        <a:t>2-3 a day</a:t>
                      </a:r>
                    </a:p>
                  </a:txBody>
                  <a:tcPr marL="57150" marR="57150" marT="28575" marB="28575" anchor="ctr"/>
                </a:tc>
              </a:tr>
              <a:tr h="552425">
                <a:tc>
                  <a:txBody>
                    <a:bodyPr/>
                    <a:lstStyle/>
                    <a:p>
                      <a:r>
                        <a:rPr lang="en-US" sz="1600" dirty="0"/>
                        <a:t>Sweets and added sugars</a:t>
                      </a:r>
                    </a:p>
                  </a:txBody>
                  <a:tcPr marL="57150" marR="57150" marT="28575" marB="28575" anchor="ctr"/>
                </a:tc>
                <a:tc>
                  <a:txBody>
                    <a:bodyPr/>
                    <a:lstStyle/>
                    <a:p>
                      <a:pPr algn="ctr"/>
                      <a:r>
                        <a:rPr lang="en-US" sz="1600" dirty="0"/>
                        <a:t>3 or fewer a week</a:t>
                      </a:r>
                    </a:p>
                  </a:txBody>
                  <a:tcPr marL="57150" marR="57150" marT="28575" marB="28575" anchor="ctr"/>
                </a:tc>
                <a:tc>
                  <a:txBody>
                    <a:bodyPr/>
                    <a:lstStyle/>
                    <a:p>
                      <a:pPr algn="ctr"/>
                      <a:r>
                        <a:rPr lang="en-US" sz="1600" dirty="0"/>
                        <a:t>5 or fewer a week</a:t>
                      </a:r>
                    </a:p>
                  </a:txBody>
                  <a:tcPr marL="57150" marR="57150" marT="28575" marB="28575" anchor="ctr"/>
                </a:tc>
              </a:tr>
            </a:tbl>
          </a:graphicData>
        </a:graphic>
      </p:graphicFrame>
    </p:spTree>
    <p:extLst>
      <p:ext uri="{BB962C8B-B14F-4D97-AF65-F5344CB8AC3E}">
        <p14:creationId xmlns:p14="http://schemas.microsoft.com/office/powerpoint/2010/main" val="243133113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685800"/>
            <a:ext cx="5410200" cy="5410200"/>
          </a:xfrm>
        </p:spPr>
      </p:pic>
    </p:spTree>
    <p:extLst>
      <p:ext uri="{BB962C8B-B14F-4D97-AF65-F5344CB8AC3E}">
        <p14:creationId xmlns:p14="http://schemas.microsoft.com/office/powerpoint/2010/main" val="252868777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762000"/>
            <a:ext cx="6096000" cy="762000"/>
          </a:xfrm>
        </p:spPr>
        <p:txBody>
          <a:bodyPr/>
          <a:lstStyle/>
          <a:p>
            <a:r>
              <a:rPr lang="en-US" altLang="en-US" b="1" dirty="0" smtClean="0">
                <a:solidFill>
                  <a:srgbClr val="C00000"/>
                </a:solidFill>
              </a:rPr>
              <a:t>Requirements</a:t>
            </a:r>
          </a:p>
        </p:txBody>
      </p:sp>
      <p:sp>
        <p:nvSpPr>
          <p:cNvPr id="9219" name="Content Placeholder 2"/>
          <p:cNvSpPr>
            <a:spLocks noGrp="1"/>
          </p:cNvSpPr>
          <p:nvPr>
            <p:ph idx="1"/>
          </p:nvPr>
        </p:nvSpPr>
        <p:spPr>
          <a:xfrm>
            <a:off x="990600" y="1447800"/>
            <a:ext cx="7162800" cy="4191000"/>
          </a:xfrm>
        </p:spPr>
        <p:txBody>
          <a:bodyPr/>
          <a:lstStyle/>
          <a:p>
            <a:pPr lvl="0">
              <a:buClrTx/>
              <a:buFont typeface="+mj-lt"/>
              <a:buAutoNum type="arabicPeriod" startAt="4"/>
            </a:pPr>
            <a:r>
              <a:rPr lang="en-US" b="1" dirty="0" smtClean="0"/>
              <a:t>Cooking </a:t>
            </a:r>
            <a:r>
              <a:rPr lang="en-US" b="1" dirty="0"/>
              <a:t>at Home.</a:t>
            </a:r>
            <a:r>
              <a:rPr lang="en-US" dirty="0"/>
              <a:t> Using the MyPlate food guide or the current USDA nutrition model, plan a menu for three full days of meals (three breakfasts, three lunches, and three dinners) plus one dessert. Your menu should include enough to feed yourself and at least one adult, keeping in mind any special needs (such as food allergies) and how you kept your foods safe and free from cross-contamination. List the equipment and utensils needed to prepare and serve these meals.</a:t>
            </a:r>
            <a:br>
              <a:rPr lang="en-US" dirty="0"/>
            </a:br>
            <a:r>
              <a:rPr lang="en-US" dirty="0"/>
              <a:t>Then do the following:</a:t>
            </a:r>
          </a:p>
          <a:p>
            <a:pPr marL="800100" lvl="1" indent="-342900">
              <a:buClrTx/>
              <a:buFont typeface="+mj-lt"/>
              <a:buAutoNum type="alphaLcPeriod"/>
            </a:pPr>
            <a:r>
              <a:rPr lang="en-US" sz="1300" dirty="0" smtClean="0"/>
              <a:t>Create a shopping list for your meals showing the amount of food needed to prepare and serve each meal, and the cost for each meal.</a:t>
            </a:r>
          </a:p>
          <a:p>
            <a:pPr marL="800100" lvl="1" indent="-342900">
              <a:buClrTx/>
              <a:buFont typeface="+mj-lt"/>
              <a:buAutoNum type="alphaLcPeriod"/>
            </a:pPr>
            <a:r>
              <a:rPr lang="en-US" sz="1300" dirty="0" smtClean="0"/>
              <a:t>Share and discuss your meal plan and shopping list with your counselor.</a:t>
            </a:r>
          </a:p>
          <a:p>
            <a:pPr marL="457200" lvl="1" indent="0">
              <a:buClrTx/>
              <a:buNone/>
            </a:pPr>
            <a:endParaRPr 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4272214687"/>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Examples of Single Servings for Each Food Group</a:t>
            </a:r>
            <a:endParaRPr lang="en-US" sz="2800" b="1" dirty="0">
              <a:solidFill>
                <a:srgbClr val="C00000"/>
              </a:solidFill>
            </a:endParaRPr>
          </a:p>
        </p:txBody>
      </p:sp>
      <p:sp>
        <p:nvSpPr>
          <p:cNvPr id="3" name="Content Placeholder 2"/>
          <p:cNvSpPr>
            <a:spLocks noGrp="1"/>
          </p:cNvSpPr>
          <p:nvPr>
            <p:ph idx="1"/>
          </p:nvPr>
        </p:nvSpPr>
        <p:spPr>
          <a:xfrm>
            <a:off x="1524000" y="1752600"/>
            <a:ext cx="6096000" cy="4343400"/>
          </a:xfrm>
        </p:spPr>
        <p:txBody>
          <a:bodyPr/>
          <a:lstStyle/>
          <a:p>
            <a:pPr>
              <a:buClrTx/>
            </a:pPr>
            <a:r>
              <a:rPr lang="en-US" b="1" dirty="0" smtClean="0"/>
              <a:t>Grains</a:t>
            </a:r>
            <a:endParaRPr lang="en-US" dirty="0" smtClean="0"/>
          </a:p>
          <a:p>
            <a:pPr lvl="1">
              <a:buClrTx/>
            </a:pPr>
            <a:r>
              <a:rPr lang="en-US" dirty="0" smtClean="0"/>
              <a:t>1 slice whole-wheat bread</a:t>
            </a:r>
          </a:p>
          <a:p>
            <a:pPr lvl="1">
              <a:buClrTx/>
            </a:pPr>
            <a:r>
              <a:rPr lang="en-US" dirty="0" smtClean="0"/>
              <a:t>1 ounce dry whole-grain cereal</a:t>
            </a:r>
          </a:p>
          <a:p>
            <a:pPr lvl="1">
              <a:buClrTx/>
            </a:pPr>
            <a:r>
              <a:rPr lang="en-US" dirty="0" smtClean="0"/>
              <a:t>1/2 cup cooked cereal, rice or pasta (preferably whole grain)</a:t>
            </a:r>
          </a:p>
          <a:p>
            <a:pPr>
              <a:buClrTx/>
            </a:pPr>
            <a:r>
              <a:rPr lang="en-US" b="1" dirty="0" smtClean="0"/>
              <a:t>Vegetables</a:t>
            </a:r>
            <a:endParaRPr lang="en-US" dirty="0" smtClean="0"/>
          </a:p>
          <a:p>
            <a:pPr lvl="1">
              <a:buClrTx/>
            </a:pPr>
            <a:r>
              <a:rPr lang="en-US" dirty="0" smtClean="0"/>
              <a:t>1 cup raw leafy green vegetable</a:t>
            </a:r>
          </a:p>
          <a:p>
            <a:pPr lvl="1">
              <a:buClrTx/>
            </a:pPr>
            <a:r>
              <a:rPr lang="en-US" dirty="0" smtClean="0"/>
              <a:t>1/2 cup cut-up raw or cooked vegetables</a:t>
            </a:r>
          </a:p>
          <a:p>
            <a:pPr lvl="1">
              <a:buClrTx/>
            </a:pPr>
            <a:r>
              <a:rPr lang="en-US" dirty="0" smtClean="0"/>
              <a:t>1/2 cup (4 fluid ounces) low-sodium vegetable juice</a:t>
            </a:r>
          </a:p>
          <a:p>
            <a:pPr>
              <a:buClrTx/>
            </a:pPr>
            <a:r>
              <a:rPr lang="en-US" b="1" dirty="0" smtClean="0"/>
              <a:t>Fruits</a:t>
            </a:r>
            <a:endParaRPr lang="en-US" dirty="0" smtClean="0"/>
          </a:p>
          <a:p>
            <a:pPr lvl="1">
              <a:buClrTx/>
            </a:pPr>
            <a:r>
              <a:rPr lang="en-US" dirty="0" smtClean="0"/>
              <a:t>1 medium fruit</a:t>
            </a:r>
          </a:p>
          <a:p>
            <a:pPr lvl="1">
              <a:buClrTx/>
            </a:pPr>
            <a:r>
              <a:rPr lang="en-US" dirty="0" smtClean="0"/>
              <a:t>1/4 cup dried fruit</a:t>
            </a:r>
          </a:p>
          <a:p>
            <a:pPr lvl="1">
              <a:buClrTx/>
            </a:pPr>
            <a:r>
              <a:rPr lang="en-US" dirty="0" smtClean="0"/>
              <a:t>1/2 cup fresh, frozen or canned fruit</a:t>
            </a:r>
          </a:p>
          <a:p>
            <a:pPr lvl="1">
              <a:buClrTx/>
            </a:pPr>
            <a:r>
              <a:rPr lang="en-US" dirty="0" smtClean="0"/>
              <a:t>1/2 cup (4 fluid ounces) 100% fruit juice</a:t>
            </a:r>
          </a:p>
        </p:txBody>
      </p:sp>
    </p:spTree>
    <p:extLst>
      <p:ext uri="{BB962C8B-B14F-4D97-AF65-F5344CB8AC3E}">
        <p14:creationId xmlns:p14="http://schemas.microsoft.com/office/powerpoint/2010/main" val="2863389779"/>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Examples of Single Servings for Each Food Group</a:t>
            </a:r>
            <a:endParaRPr lang="en-US" sz="2800" b="1" dirty="0">
              <a:solidFill>
                <a:srgbClr val="C00000"/>
              </a:solidFill>
            </a:endParaRPr>
          </a:p>
        </p:txBody>
      </p:sp>
      <p:sp>
        <p:nvSpPr>
          <p:cNvPr id="3" name="Content Placeholder 2"/>
          <p:cNvSpPr>
            <a:spLocks noGrp="1"/>
          </p:cNvSpPr>
          <p:nvPr>
            <p:ph idx="1"/>
          </p:nvPr>
        </p:nvSpPr>
        <p:spPr/>
        <p:txBody>
          <a:bodyPr/>
          <a:lstStyle/>
          <a:p>
            <a:pPr>
              <a:buClrTx/>
            </a:pPr>
            <a:r>
              <a:rPr lang="en-US" b="1" dirty="0" smtClean="0"/>
              <a:t>Milk and milk products</a:t>
            </a:r>
            <a:endParaRPr lang="en-US" dirty="0" smtClean="0"/>
          </a:p>
          <a:p>
            <a:pPr lvl="1">
              <a:buClrTx/>
            </a:pPr>
            <a:r>
              <a:rPr lang="en-US" dirty="0" smtClean="0"/>
              <a:t>1 cup (8 fluid ounces) low-fat or fat-free milk</a:t>
            </a:r>
          </a:p>
          <a:p>
            <a:pPr lvl="1">
              <a:buClrTx/>
            </a:pPr>
            <a:r>
              <a:rPr lang="en-US" dirty="0" smtClean="0"/>
              <a:t>1 cup low-fat or fat-free yogurt</a:t>
            </a:r>
          </a:p>
          <a:p>
            <a:pPr lvl="1">
              <a:buClrTx/>
            </a:pPr>
            <a:r>
              <a:rPr lang="en-US" dirty="0" smtClean="0"/>
              <a:t>1 1/2 ounces low-fat or fat-free cheese</a:t>
            </a:r>
          </a:p>
          <a:p>
            <a:pPr>
              <a:buClrTx/>
            </a:pPr>
            <a:r>
              <a:rPr lang="en-US" b="1" dirty="0" smtClean="0"/>
              <a:t>Meat, poultry and fish</a:t>
            </a:r>
            <a:endParaRPr lang="en-US" dirty="0" smtClean="0"/>
          </a:p>
          <a:p>
            <a:pPr lvl="1">
              <a:buClrTx/>
            </a:pPr>
            <a:r>
              <a:rPr lang="en-US" dirty="0" smtClean="0"/>
              <a:t>1 ounce cooked lean meat, skinless poultry or fish</a:t>
            </a:r>
          </a:p>
          <a:p>
            <a:pPr lvl="1">
              <a:buClrTx/>
            </a:pPr>
            <a:r>
              <a:rPr lang="en-US" dirty="0" smtClean="0"/>
              <a:t>1 egg</a:t>
            </a:r>
          </a:p>
          <a:p>
            <a:pPr lvl="1">
              <a:buClrTx/>
            </a:pPr>
            <a:r>
              <a:rPr lang="en-US" dirty="0" smtClean="0"/>
              <a:t>2 egg whites</a:t>
            </a:r>
          </a:p>
          <a:p>
            <a:pPr>
              <a:buClrTx/>
            </a:pPr>
            <a:r>
              <a:rPr lang="en-US" b="1" dirty="0" smtClean="0"/>
              <a:t>Nuts, seeds and legumes</a:t>
            </a:r>
            <a:endParaRPr lang="en-US" dirty="0" smtClean="0"/>
          </a:p>
          <a:p>
            <a:pPr lvl="1">
              <a:buClrTx/>
            </a:pPr>
            <a:r>
              <a:rPr lang="en-US" dirty="0" smtClean="0"/>
              <a:t>1/3 cup (1 1/2 ounces) nuts</a:t>
            </a:r>
          </a:p>
          <a:p>
            <a:pPr lvl="1">
              <a:buClrTx/>
            </a:pPr>
            <a:r>
              <a:rPr lang="en-US" dirty="0" smtClean="0"/>
              <a:t>2 tablespoons peanut butter</a:t>
            </a:r>
          </a:p>
          <a:p>
            <a:pPr lvl="1">
              <a:buClrTx/>
            </a:pPr>
            <a:r>
              <a:rPr lang="en-US" dirty="0" smtClean="0"/>
              <a:t>2 tablespoons (1/2 ounce) seeds</a:t>
            </a:r>
          </a:p>
          <a:p>
            <a:pPr lvl="1">
              <a:buClrTx/>
            </a:pPr>
            <a:r>
              <a:rPr lang="en-US" dirty="0" smtClean="0"/>
              <a:t>1/2 cup cooked legumes (dried beans or peas)</a:t>
            </a:r>
          </a:p>
        </p:txBody>
      </p:sp>
    </p:spTree>
    <p:extLst>
      <p:ext uri="{BB962C8B-B14F-4D97-AF65-F5344CB8AC3E}">
        <p14:creationId xmlns:p14="http://schemas.microsoft.com/office/powerpoint/2010/main" val="289698141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Examples of Single Servings for Each Food Group</a:t>
            </a:r>
            <a:endParaRPr lang="en-US" sz="2800" b="1" dirty="0">
              <a:solidFill>
                <a:srgbClr val="C00000"/>
              </a:solidFill>
            </a:endParaRPr>
          </a:p>
        </p:txBody>
      </p:sp>
      <p:sp>
        <p:nvSpPr>
          <p:cNvPr id="3" name="Content Placeholder 2"/>
          <p:cNvSpPr>
            <a:spLocks noGrp="1"/>
          </p:cNvSpPr>
          <p:nvPr>
            <p:ph idx="1"/>
          </p:nvPr>
        </p:nvSpPr>
        <p:spPr>
          <a:xfrm>
            <a:off x="1524000" y="1752600"/>
            <a:ext cx="6324600" cy="3886200"/>
          </a:xfrm>
        </p:spPr>
        <p:txBody>
          <a:bodyPr/>
          <a:lstStyle/>
          <a:p>
            <a:pPr>
              <a:buClrTx/>
            </a:pPr>
            <a:r>
              <a:rPr lang="en-US" b="1" dirty="0" smtClean="0"/>
              <a:t>Fats and oils</a:t>
            </a:r>
            <a:endParaRPr lang="en-US" dirty="0" smtClean="0"/>
          </a:p>
          <a:p>
            <a:pPr lvl="1">
              <a:buClrTx/>
            </a:pPr>
            <a:r>
              <a:rPr lang="en-US" dirty="0" smtClean="0"/>
              <a:t>1 teaspoon soft margarine</a:t>
            </a:r>
          </a:p>
          <a:p>
            <a:pPr lvl="1">
              <a:buClrTx/>
            </a:pPr>
            <a:r>
              <a:rPr lang="en-US" dirty="0" smtClean="0"/>
              <a:t>1 teaspoon vegetable oil</a:t>
            </a:r>
          </a:p>
          <a:p>
            <a:pPr lvl="1">
              <a:buClrTx/>
            </a:pPr>
            <a:r>
              <a:rPr lang="en-US" dirty="0" smtClean="0"/>
              <a:t>1 tablespoon mayonnaise</a:t>
            </a:r>
          </a:p>
          <a:p>
            <a:pPr lvl="1">
              <a:buClrTx/>
            </a:pPr>
            <a:r>
              <a:rPr lang="en-US" dirty="0" smtClean="0"/>
              <a:t>2 tablespoons low-fat salad dressing (or 1 tablespoon regular dressing)</a:t>
            </a:r>
          </a:p>
          <a:p>
            <a:pPr>
              <a:buClrTx/>
            </a:pPr>
            <a:r>
              <a:rPr lang="en-US" b="1" dirty="0" smtClean="0"/>
              <a:t>Sweets and added sugars</a:t>
            </a:r>
            <a:endParaRPr lang="en-US" dirty="0" smtClean="0"/>
          </a:p>
          <a:p>
            <a:pPr lvl="1">
              <a:buClrTx/>
            </a:pPr>
            <a:r>
              <a:rPr lang="en-US" dirty="0" smtClean="0"/>
              <a:t>1 tablespoon sugar</a:t>
            </a:r>
          </a:p>
          <a:p>
            <a:pPr lvl="1">
              <a:buClrTx/>
            </a:pPr>
            <a:r>
              <a:rPr lang="en-US" dirty="0" smtClean="0"/>
              <a:t>1 tablespoon jelly or jam</a:t>
            </a:r>
          </a:p>
          <a:p>
            <a:pPr lvl="1">
              <a:buClrTx/>
            </a:pPr>
            <a:r>
              <a:rPr lang="en-US" dirty="0" smtClean="0"/>
              <a:t>1/2 cup sorbet</a:t>
            </a:r>
          </a:p>
          <a:p>
            <a:pPr lvl="1">
              <a:buClrTx/>
            </a:pPr>
            <a:r>
              <a:rPr lang="en-US" dirty="0" smtClean="0"/>
              <a:t>1 cup (8 fluid ounces) sugar-sweetened lemonade</a:t>
            </a:r>
          </a:p>
          <a:p>
            <a:endParaRPr lang="en-US" dirty="0"/>
          </a:p>
        </p:txBody>
      </p:sp>
    </p:spTree>
    <p:extLst>
      <p:ext uri="{BB962C8B-B14F-4D97-AF65-F5344CB8AC3E}">
        <p14:creationId xmlns:p14="http://schemas.microsoft.com/office/powerpoint/2010/main" val="283278805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noFill/>
        </p:spPr>
        <p:txBody>
          <a:bodyPr/>
          <a:lstStyle/>
          <a:p>
            <a:pPr eaLnBrk="1" hangingPunct="1"/>
            <a:r>
              <a:rPr lang="en-US" altLang="en-US" sz="2800" b="1" dirty="0" smtClean="0">
                <a:solidFill>
                  <a:srgbClr val="C00000"/>
                </a:solidFill>
              </a:rPr>
              <a:t>Get To Know Your Food Groups</a:t>
            </a:r>
          </a:p>
        </p:txBody>
      </p:sp>
      <p:sp>
        <p:nvSpPr>
          <p:cNvPr id="27651" name="Rectangle 10"/>
          <p:cNvSpPr>
            <a:spLocks noGrp="1" noChangeArrowheads="1"/>
          </p:cNvSpPr>
          <p:nvPr>
            <p:ph idx="1"/>
          </p:nvPr>
        </p:nvSpPr>
        <p:spPr/>
        <p:txBody>
          <a:bodyPr/>
          <a:lstStyle/>
          <a:p>
            <a:pPr eaLnBrk="1" hangingPunct="1">
              <a:buClrTx/>
            </a:pPr>
            <a:r>
              <a:rPr lang="en-US" altLang="en-US" sz="2000" dirty="0" smtClean="0"/>
              <a:t>Created by U.S. Dept. of Agriculture</a:t>
            </a:r>
          </a:p>
          <a:p>
            <a:pPr eaLnBrk="1" hangingPunct="1">
              <a:buClrTx/>
            </a:pPr>
            <a:r>
              <a:rPr lang="en-US" altLang="en-US" sz="2000" dirty="0" smtClean="0"/>
              <a:t>Types of foods people should eat as well as quantity for a healthy life.</a:t>
            </a:r>
          </a:p>
          <a:p>
            <a:pPr eaLnBrk="1" hangingPunct="1">
              <a:buClrTx/>
            </a:pPr>
            <a:r>
              <a:rPr lang="en-US" altLang="en-US" sz="2000" dirty="0" smtClean="0"/>
              <a:t>Emphasizes fruits; vegetables, whole grains, low fat dairy products, lean meats, poultry, fish, beans, eggs and nuts.</a:t>
            </a:r>
          </a:p>
        </p:txBody>
      </p:sp>
      <p:pic>
        <p:nvPicPr>
          <p:cNvPr id="573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105400"/>
            <a:ext cx="24352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500"/>
                                        <p:tgtEl>
                                          <p:spTgt spid="27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6"/>
          <p:cNvSpPr>
            <a:spLocks noGrp="1" noChangeArrowheads="1"/>
          </p:cNvSpPr>
          <p:nvPr>
            <p:ph type="title"/>
          </p:nvPr>
        </p:nvSpPr>
        <p:spPr>
          <a:xfrm>
            <a:off x="1524000" y="685800"/>
            <a:ext cx="6096000" cy="762000"/>
          </a:xfrm>
        </p:spPr>
        <p:txBody>
          <a:bodyPr/>
          <a:lstStyle/>
          <a:p>
            <a:pPr eaLnBrk="1" hangingPunct="1"/>
            <a:r>
              <a:rPr lang="en-US" altLang="en-US" sz="2800" b="1" dirty="0" smtClean="0">
                <a:solidFill>
                  <a:srgbClr val="B72730"/>
                </a:solidFill>
              </a:rPr>
              <a:t>Fruits</a:t>
            </a:r>
            <a:endParaRPr lang="en-US" altLang="en-US" sz="1400" dirty="0" smtClean="0"/>
          </a:p>
        </p:txBody>
      </p:sp>
      <p:sp>
        <p:nvSpPr>
          <p:cNvPr id="30724" name="Rectangle 17"/>
          <p:cNvSpPr>
            <a:spLocks noGrp="1" noChangeArrowheads="1"/>
          </p:cNvSpPr>
          <p:nvPr>
            <p:ph type="body" idx="1"/>
          </p:nvPr>
        </p:nvSpPr>
        <p:spPr>
          <a:xfrm>
            <a:off x="838200" y="1295400"/>
            <a:ext cx="7467600" cy="3581400"/>
          </a:xfrm>
        </p:spPr>
        <p:txBody>
          <a:bodyPr/>
          <a:lstStyle/>
          <a:p>
            <a:pPr eaLnBrk="1" hangingPunct="1">
              <a:buClrTx/>
            </a:pPr>
            <a:r>
              <a:rPr lang="en-US" altLang="en-US" sz="2000" dirty="0" smtClean="0"/>
              <a:t>Focus on fruits</a:t>
            </a:r>
          </a:p>
          <a:p>
            <a:pPr lvl="1" eaLnBrk="1" hangingPunct="1">
              <a:buClrTx/>
            </a:pPr>
            <a:r>
              <a:rPr lang="en-US" altLang="en-US" sz="1800" dirty="0" smtClean="0"/>
              <a:t>Fruits can be fresh, frozen, canned or dried.</a:t>
            </a:r>
          </a:p>
          <a:p>
            <a:pPr lvl="1" eaLnBrk="1" hangingPunct="1">
              <a:buClrTx/>
            </a:pPr>
            <a:r>
              <a:rPr lang="en-US" altLang="en-US" sz="1800" dirty="0" smtClean="0"/>
              <a:t>Great substitutes for sugary sweets.</a:t>
            </a:r>
          </a:p>
          <a:p>
            <a:pPr lvl="1" eaLnBrk="1" hangingPunct="1">
              <a:buClrTx/>
            </a:pPr>
            <a:r>
              <a:rPr lang="en-US" altLang="en-US" sz="1800" b="1" dirty="0" smtClean="0"/>
              <a:t>Berries:</a:t>
            </a:r>
            <a:r>
              <a:rPr lang="en-US" altLang="en-US" sz="1800" dirty="0" smtClean="0"/>
              <a:t>  blueberries, raspberries, strawberries.</a:t>
            </a:r>
          </a:p>
          <a:p>
            <a:pPr lvl="1" eaLnBrk="1" hangingPunct="1">
              <a:buClrTx/>
            </a:pPr>
            <a:r>
              <a:rPr lang="en-US" altLang="en-US" sz="1800" b="1" dirty="0" smtClean="0"/>
              <a:t>Citrus:</a:t>
            </a:r>
            <a:r>
              <a:rPr lang="en-US" altLang="en-US" sz="1800" dirty="0" smtClean="0"/>
              <a:t>  oranges, grapefruit, tangerines, pineapple.</a:t>
            </a:r>
          </a:p>
          <a:p>
            <a:pPr lvl="1" eaLnBrk="1" hangingPunct="1">
              <a:buClrTx/>
            </a:pPr>
            <a:r>
              <a:rPr lang="en-US" altLang="en-US" sz="1800" b="1" dirty="0" smtClean="0"/>
              <a:t>Melons:</a:t>
            </a:r>
            <a:r>
              <a:rPr lang="en-US" altLang="en-US" sz="1800" dirty="0" smtClean="0"/>
              <a:t>  cantaloupe, honeydew</a:t>
            </a:r>
          </a:p>
          <a:p>
            <a:pPr lvl="1" eaLnBrk="1" hangingPunct="1">
              <a:buClrTx/>
            </a:pPr>
            <a:r>
              <a:rPr lang="en-US" altLang="en-US" sz="1800" b="1" dirty="0" smtClean="0"/>
              <a:t>Pitted:</a:t>
            </a:r>
            <a:r>
              <a:rPr lang="en-US" altLang="en-US" sz="1800" dirty="0" smtClean="0"/>
              <a:t>  apricots, avocado, cherries, mangoes, prune</a:t>
            </a:r>
          </a:p>
          <a:p>
            <a:pPr lvl="1" eaLnBrk="1" hangingPunct="1">
              <a:buClrTx/>
            </a:pPr>
            <a:r>
              <a:rPr lang="en-US" altLang="en-US" sz="1800" b="1" dirty="0" smtClean="0"/>
              <a:t>Others:</a:t>
            </a:r>
            <a:r>
              <a:rPr lang="en-US" altLang="en-US" sz="1800" dirty="0" smtClean="0"/>
              <a:t>  apples, banana, grapes, kiwi fruit, pears.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Effect transition="in" filter="fade">
                                      <p:cBhvr>
                                        <p:cTn id="7" dur="500"/>
                                        <p:tgtEl>
                                          <p:spTgt spid="30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4">
                                            <p:txEl>
                                              <p:pRg st="1" end="1"/>
                                            </p:txEl>
                                          </p:spTgt>
                                        </p:tgtEl>
                                        <p:attrNameLst>
                                          <p:attrName>style.visibility</p:attrName>
                                        </p:attrNameLst>
                                      </p:cBhvr>
                                      <p:to>
                                        <p:strVal val="visible"/>
                                      </p:to>
                                    </p:set>
                                    <p:animEffect transition="in" filter="fade">
                                      <p:cBhvr>
                                        <p:cTn id="12" dur="500"/>
                                        <p:tgtEl>
                                          <p:spTgt spid="3072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24">
                                            <p:txEl>
                                              <p:pRg st="2" end="2"/>
                                            </p:txEl>
                                          </p:spTgt>
                                        </p:tgtEl>
                                        <p:attrNameLst>
                                          <p:attrName>style.visibility</p:attrName>
                                        </p:attrNameLst>
                                      </p:cBhvr>
                                      <p:to>
                                        <p:strVal val="visible"/>
                                      </p:to>
                                    </p:set>
                                    <p:animEffect transition="in" filter="fade">
                                      <p:cBhvr>
                                        <p:cTn id="17" dur="500"/>
                                        <p:tgtEl>
                                          <p:spTgt spid="3072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24">
                                            <p:txEl>
                                              <p:pRg st="3" end="3"/>
                                            </p:txEl>
                                          </p:spTgt>
                                        </p:tgtEl>
                                        <p:attrNameLst>
                                          <p:attrName>style.visibility</p:attrName>
                                        </p:attrNameLst>
                                      </p:cBhvr>
                                      <p:to>
                                        <p:strVal val="visible"/>
                                      </p:to>
                                    </p:set>
                                    <p:animEffect transition="in" filter="fade">
                                      <p:cBhvr>
                                        <p:cTn id="22" dur="500"/>
                                        <p:tgtEl>
                                          <p:spTgt spid="3072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724">
                                            <p:txEl>
                                              <p:pRg st="4" end="4"/>
                                            </p:txEl>
                                          </p:spTgt>
                                        </p:tgtEl>
                                        <p:attrNameLst>
                                          <p:attrName>style.visibility</p:attrName>
                                        </p:attrNameLst>
                                      </p:cBhvr>
                                      <p:to>
                                        <p:strVal val="visible"/>
                                      </p:to>
                                    </p:set>
                                    <p:animEffect transition="in" filter="fade">
                                      <p:cBhvr>
                                        <p:cTn id="27" dur="500"/>
                                        <p:tgtEl>
                                          <p:spTgt spid="3072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724">
                                            <p:txEl>
                                              <p:pRg st="5" end="5"/>
                                            </p:txEl>
                                          </p:spTgt>
                                        </p:tgtEl>
                                        <p:attrNameLst>
                                          <p:attrName>style.visibility</p:attrName>
                                        </p:attrNameLst>
                                      </p:cBhvr>
                                      <p:to>
                                        <p:strVal val="visible"/>
                                      </p:to>
                                    </p:set>
                                    <p:animEffect transition="in" filter="fade">
                                      <p:cBhvr>
                                        <p:cTn id="32" dur="500"/>
                                        <p:tgtEl>
                                          <p:spTgt spid="3072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724">
                                            <p:txEl>
                                              <p:pRg st="6" end="6"/>
                                            </p:txEl>
                                          </p:spTgt>
                                        </p:tgtEl>
                                        <p:attrNameLst>
                                          <p:attrName>style.visibility</p:attrName>
                                        </p:attrNameLst>
                                      </p:cBhvr>
                                      <p:to>
                                        <p:strVal val="visible"/>
                                      </p:to>
                                    </p:set>
                                    <p:animEffect transition="in" filter="fade">
                                      <p:cBhvr>
                                        <p:cTn id="37" dur="500"/>
                                        <p:tgtEl>
                                          <p:spTgt spid="3072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724">
                                            <p:txEl>
                                              <p:pRg st="7" end="7"/>
                                            </p:txEl>
                                          </p:spTgt>
                                        </p:tgtEl>
                                        <p:attrNameLst>
                                          <p:attrName>style.visibility</p:attrName>
                                        </p:attrNameLst>
                                      </p:cBhvr>
                                      <p:to>
                                        <p:strVal val="visible"/>
                                      </p:to>
                                    </p:set>
                                    <p:animEffect transition="in" filter="fade">
                                      <p:cBhvr>
                                        <p:cTn id="42" dur="500"/>
                                        <p:tgtEl>
                                          <p:spTgt spid="307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1524000" y="685800"/>
            <a:ext cx="6096000" cy="762000"/>
          </a:xfrm>
        </p:spPr>
        <p:txBody>
          <a:bodyPr/>
          <a:lstStyle/>
          <a:p>
            <a:pPr eaLnBrk="1" hangingPunct="1"/>
            <a:r>
              <a:rPr lang="en-US" altLang="en-US" sz="2800" b="1" dirty="0" smtClean="0">
                <a:solidFill>
                  <a:srgbClr val="33A657"/>
                </a:solidFill>
              </a:rPr>
              <a:t>Vegetables</a:t>
            </a:r>
            <a:endParaRPr lang="en-US" altLang="en-US" sz="2400" dirty="0" smtClean="0"/>
          </a:p>
        </p:txBody>
      </p:sp>
      <p:sp>
        <p:nvSpPr>
          <p:cNvPr id="29700" name="Rectangle 10"/>
          <p:cNvSpPr>
            <a:spLocks noGrp="1" noChangeArrowheads="1"/>
          </p:cNvSpPr>
          <p:nvPr>
            <p:ph type="body" idx="1"/>
          </p:nvPr>
        </p:nvSpPr>
        <p:spPr>
          <a:xfrm>
            <a:off x="838200" y="1371600"/>
            <a:ext cx="7467600" cy="4267200"/>
          </a:xfrm>
        </p:spPr>
        <p:txBody>
          <a:bodyPr/>
          <a:lstStyle/>
          <a:p>
            <a:pPr eaLnBrk="1" hangingPunct="1">
              <a:buClrTx/>
            </a:pPr>
            <a:r>
              <a:rPr lang="en-US" altLang="en-US" sz="2400" dirty="0" smtClean="0"/>
              <a:t>Vary your veggies</a:t>
            </a:r>
          </a:p>
          <a:p>
            <a:pPr lvl="1" eaLnBrk="1" hangingPunct="1">
              <a:buClrTx/>
            </a:pPr>
            <a:r>
              <a:rPr lang="en-US" altLang="en-US" sz="1800" dirty="0" smtClean="0"/>
              <a:t>Fresh is best, then frozen and canned last.</a:t>
            </a:r>
          </a:p>
          <a:p>
            <a:pPr lvl="1" eaLnBrk="1" hangingPunct="1">
              <a:buClrTx/>
            </a:pPr>
            <a:r>
              <a:rPr lang="en-US" altLang="en-US" sz="1800" b="1" dirty="0" smtClean="0"/>
              <a:t>Greens</a:t>
            </a:r>
            <a:r>
              <a:rPr lang="en-US" altLang="en-US" sz="1800" dirty="0" smtClean="0"/>
              <a:t>: broccoli, collard greens, turnip, leafy lettuce.</a:t>
            </a:r>
          </a:p>
          <a:p>
            <a:pPr lvl="1" eaLnBrk="1" hangingPunct="1">
              <a:buClrTx/>
            </a:pPr>
            <a:r>
              <a:rPr lang="en-US" altLang="en-US" sz="1800" b="1" dirty="0" smtClean="0"/>
              <a:t>Orange</a:t>
            </a:r>
            <a:r>
              <a:rPr lang="en-US" altLang="en-US" sz="1800" dirty="0" smtClean="0"/>
              <a:t>: acorn squash, butternut squash, pumpkin.</a:t>
            </a:r>
          </a:p>
          <a:p>
            <a:pPr lvl="1" eaLnBrk="1" hangingPunct="1">
              <a:buClrTx/>
            </a:pPr>
            <a:r>
              <a:rPr lang="en-US" altLang="en-US" sz="1800" b="1" dirty="0" smtClean="0"/>
              <a:t>Dried Beans/Peas</a:t>
            </a:r>
            <a:r>
              <a:rPr lang="en-US" altLang="en-US" sz="1800" dirty="0" smtClean="0"/>
              <a:t>:</a:t>
            </a:r>
            <a:r>
              <a:rPr lang="en-US" altLang="en-US" sz="1800" b="1" dirty="0" smtClean="0"/>
              <a:t> </a:t>
            </a:r>
            <a:r>
              <a:rPr lang="en-US" altLang="en-US" sz="1800" dirty="0" smtClean="0"/>
              <a:t>black eyed peas, garbanzo, lentils, navy bean, soybeans etc.</a:t>
            </a:r>
          </a:p>
          <a:p>
            <a:pPr lvl="1" eaLnBrk="1" hangingPunct="1">
              <a:buClrTx/>
            </a:pPr>
            <a:r>
              <a:rPr lang="en-US" altLang="en-US" sz="1800" b="1" dirty="0" smtClean="0"/>
              <a:t>Starchy</a:t>
            </a:r>
            <a:r>
              <a:rPr lang="en-US" altLang="en-US" sz="1800" dirty="0" smtClean="0"/>
              <a:t>: sweet corn, green peas, lima beans, potatoes</a:t>
            </a:r>
          </a:p>
          <a:p>
            <a:pPr lvl="1" eaLnBrk="1" hangingPunct="1">
              <a:buClrTx/>
            </a:pPr>
            <a:r>
              <a:rPr lang="en-US" altLang="en-US" sz="1800" b="1" dirty="0" smtClean="0"/>
              <a:t>Other Vegetables</a:t>
            </a:r>
            <a:r>
              <a:rPr lang="en-US" altLang="en-US" sz="1800" dirty="0" smtClean="0"/>
              <a:t>: artichokes, asparagus, beets, brussel sprouts, cabbage, cauliflower, celery, cucumbers, eggplant, green beans, green or red peppers, okra and radish.  </a:t>
            </a:r>
          </a:p>
          <a:p>
            <a:pPr eaLnBrk="1" hangingPunct="1"/>
            <a:endParaRPr lang="en-US" altLang="en-US" dirty="0" smtClean="0"/>
          </a:p>
          <a:p>
            <a:pPr eaLnBrk="1" hangingPunct="1"/>
            <a:endParaRPr lang="en-US" alt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fade">
                                      <p:cBhvr>
                                        <p:cTn id="7" dur="500"/>
                                        <p:tgtEl>
                                          <p:spTgt spid="297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0">
                                            <p:txEl>
                                              <p:pRg st="1" end="1"/>
                                            </p:txEl>
                                          </p:spTgt>
                                        </p:tgtEl>
                                        <p:attrNameLst>
                                          <p:attrName>style.visibility</p:attrName>
                                        </p:attrNameLst>
                                      </p:cBhvr>
                                      <p:to>
                                        <p:strVal val="visible"/>
                                      </p:to>
                                    </p:set>
                                    <p:animEffect transition="in" filter="fade">
                                      <p:cBhvr>
                                        <p:cTn id="12" dur="500"/>
                                        <p:tgtEl>
                                          <p:spTgt spid="297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0">
                                            <p:txEl>
                                              <p:pRg st="2" end="2"/>
                                            </p:txEl>
                                          </p:spTgt>
                                        </p:tgtEl>
                                        <p:attrNameLst>
                                          <p:attrName>style.visibility</p:attrName>
                                        </p:attrNameLst>
                                      </p:cBhvr>
                                      <p:to>
                                        <p:strVal val="visible"/>
                                      </p:to>
                                    </p:set>
                                    <p:animEffect transition="in" filter="fade">
                                      <p:cBhvr>
                                        <p:cTn id="17" dur="500"/>
                                        <p:tgtEl>
                                          <p:spTgt spid="2970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0">
                                            <p:txEl>
                                              <p:pRg st="3" end="3"/>
                                            </p:txEl>
                                          </p:spTgt>
                                        </p:tgtEl>
                                        <p:attrNameLst>
                                          <p:attrName>style.visibility</p:attrName>
                                        </p:attrNameLst>
                                      </p:cBhvr>
                                      <p:to>
                                        <p:strVal val="visible"/>
                                      </p:to>
                                    </p:set>
                                    <p:animEffect transition="in" filter="fade">
                                      <p:cBhvr>
                                        <p:cTn id="22" dur="500"/>
                                        <p:tgtEl>
                                          <p:spTgt spid="2970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700">
                                            <p:txEl>
                                              <p:pRg st="4" end="4"/>
                                            </p:txEl>
                                          </p:spTgt>
                                        </p:tgtEl>
                                        <p:attrNameLst>
                                          <p:attrName>style.visibility</p:attrName>
                                        </p:attrNameLst>
                                      </p:cBhvr>
                                      <p:to>
                                        <p:strVal val="visible"/>
                                      </p:to>
                                    </p:set>
                                    <p:animEffect transition="in" filter="fade">
                                      <p:cBhvr>
                                        <p:cTn id="27" dur="500"/>
                                        <p:tgtEl>
                                          <p:spTgt spid="2970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700">
                                            <p:txEl>
                                              <p:pRg st="5" end="5"/>
                                            </p:txEl>
                                          </p:spTgt>
                                        </p:tgtEl>
                                        <p:attrNameLst>
                                          <p:attrName>style.visibility</p:attrName>
                                        </p:attrNameLst>
                                      </p:cBhvr>
                                      <p:to>
                                        <p:strVal val="visible"/>
                                      </p:to>
                                    </p:set>
                                    <p:animEffect transition="in" filter="fade">
                                      <p:cBhvr>
                                        <p:cTn id="32" dur="500"/>
                                        <p:tgtEl>
                                          <p:spTgt spid="2970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00">
                                            <p:txEl>
                                              <p:pRg st="6" end="6"/>
                                            </p:txEl>
                                          </p:spTgt>
                                        </p:tgtEl>
                                        <p:attrNameLst>
                                          <p:attrName>style.visibility</p:attrName>
                                        </p:attrNameLst>
                                      </p:cBhvr>
                                      <p:to>
                                        <p:strVal val="visible"/>
                                      </p:to>
                                    </p:set>
                                    <p:animEffect transition="in" filter="fade">
                                      <p:cBhvr>
                                        <p:cTn id="37" dur="500"/>
                                        <p:tgtEl>
                                          <p:spTgt spid="297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title"/>
          </p:nvPr>
        </p:nvSpPr>
        <p:spPr>
          <a:xfrm>
            <a:off x="1524000" y="685800"/>
            <a:ext cx="6096000" cy="685800"/>
          </a:xfrm>
        </p:spPr>
        <p:txBody>
          <a:bodyPr/>
          <a:lstStyle/>
          <a:p>
            <a:pPr eaLnBrk="1" hangingPunct="1"/>
            <a:r>
              <a:rPr lang="en-US" altLang="en-US" sz="2800" b="1" dirty="0" smtClean="0">
                <a:solidFill>
                  <a:srgbClr val="EB973C"/>
                </a:solidFill>
              </a:rPr>
              <a:t>Grains</a:t>
            </a:r>
          </a:p>
        </p:txBody>
      </p:sp>
      <p:sp>
        <p:nvSpPr>
          <p:cNvPr id="28676" name="Rectangle 4"/>
          <p:cNvSpPr>
            <a:spLocks noGrp="1" noChangeArrowheads="1"/>
          </p:cNvSpPr>
          <p:nvPr>
            <p:ph type="body" idx="1"/>
          </p:nvPr>
        </p:nvSpPr>
        <p:spPr>
          <a:xfrm>
            <a:off x="838200" y="1295400"/>
            <a:ext cx="7467600" cy="4343400"/>
          </a:xfrm>
        </p:spPr>
        <p:txBody>
          <a:bodyPr/>
          <a:lstStyle/>
          <a:p>
            <a:pPr eaLnBrk="1" hangingPunct="1">
              <a:buClrTx/>
            </a:pPr>
            <a:r>
              <a:rPr lang="en-US" altLang="en-US" sz="2400" dirty="0" smtClean="0"/>
              <a:t>Two subgroups in Grain</a:t>
            </a:r>
          </a:p>
          <a:p>
            <a:pPr lvl="1" eaLnBrk="1" hangingPunct="1">
              <a:buClrTx/>
            </a:pPr>
            <a:r>
              <a:rPr lang="en-US" altLang="en-US" sz="2000" b="1" dirty="0" smtClean="0"/>
              <a:t>Whole Grains</a:t>
            </a:r>
            <a:r>
              <a:rPr lang="en-US" altLang="en-US" sz="2000" dirty="0" smtClean="0"/>
              <a:t> are complex carbohydrates. Provide energy and stamina for the body.  </a:t>
            </a:r>
          </a:p>
          <a:p>
            <a:pPr lvl="2" eaLnBrk="1" hangingPunct="1">
              <a:buClrTx/>
            </a:pPr>
            <a:r>
              <a:rPr lang="en-US" altLang="en-US" sz="2000" dirty="0" smtClean="0"/>
              <a:t>Examples are whole wheat bread, oatmeal, brown rice.  </a:t>
            </a:r>
          </a:p>
          <a:p>
            <a:pPr lvl="2" eaLnBrk="1" hangingPunct="1">
              <a:buClrTx/>
            </a:pPr>
            <a:r>
              <a:rPr lang="en-US" altLang="en-US" sz="2000" dirty="0" smtClean="0"/>
              <a:t>Good source of fiber, iron and many B vitamins.  </a:t>
            </a:r>
          </a:p>
          <a:p>
            <a:pPr lvl="2" eaLnBrk="1" hangingPunct="1">
              <a:buClrTx/>
            </a:pPr>
            <a:r>
              <a:rPr lang="en-US" altLang="en-US" sz="2000" dirty="0" smtClean="0"/>
              <a:t>These grains take the body longer to process. Good hiking food.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pic>
        <p:nvPicPr>
          <p:cNvPr id="4" name="Picture 3"/>
          <p:cNvPicPr>
            <a:picLocks noChangeAspect="1"/>
          </p:cNvPicPr>
          <p:nvPr/>
        </p:nvPicPr>
        <p:blipFill>
          <a:blip r:embed="rId4"/>
          <a:stretch>
            <a:fillRect/>
          </a:stretch>
        </p:blipFill>
        <p:spPr>
          <a:xfrm>
            <a:off x="219495" y="4183243"/>
            <a:ext cx="4047705" cy="2443341"/>
          </a:xfrm>
          <a:prstGeom prst="rect">
            <a:avLst/>
          </a:prstGeom>
        </p:spPr>
      </p:pic>
    </p:spTree>
    <p:extLst>
      <p:ext uri="{BB962C8B-B14F-4D97-AF65-F5344CB8AC3E}">
        <p14:creationId xmlns:p14="http://schemas.microsoft.com/office/powerpoint/2010/main" val="17073672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fade">
                                      <p:cBhvr>
                                        <p:cTn id="7" dur="500"/>
                                        <p:tgtEl>
                                          <p:spTgt spid="286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6">
                                            <p:txEl>
                                              <p:pRg st="1" end="1"/>
                                            </p:txEl>
                                          </p:spTgt>
                                        </p:tgtEl>
                                        <p:attrNameLst>
                                          <p:attrName>style.visibility</p:attrName>
                                        </p:attrNameLst>
                                      </p:cBhvr>
                                      <p:to>
                                        <p:strVal val="visible"/>
                                      </p:to>
                                    </p:set>
                                    <p:animEffect transition="in" filter="fade">
                                      <p:cBhvr>
                                        <p:cTn id="12" dur="500"/>
                                        <p:tgtEl>
                                          <p:spTgt spid="2867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animEffect transition="in" filter="fade">
                                      <p:cBhvr>
                                        <p:cTn id="15" dur="500"/>
                                        <p:tgtEl>
                                          <p:spTgt spid="2867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676">
                                            <p:txEl>
                                              <p:pRg st="3" end="3"/>
                                            </p:txEl>
                                          </p:spTgt>
                                        </p:tgtEl>
                                        <p:attrNameLst>
                                          <p:attrName>style.visibility</p:attrName>
                                        </p:attrNameLst>
                                      </p:cBhvr>
                                      <p:to>
                                        <p:strVal val="visible"/>
                                      </p:to>
                                    </p:set>
                                    <p:animEffect transition="in" filter="fade">
                                      <p:cBhvr>
                                        <p:cTn id="18" dur="500"/>
                                        <p:tgtEl>
                                          <p:spTgt spid="2867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676">
                                            <p:txEl>
                                              <p:pRg st="4" end="4"/>
                                            </p:txEl>
                                          </p:spTgt>
                                        </p:tgtEl>
                                        <p:attrNameLst>
                                          <p:attrName>style.visibility</p:attrName>
                                        </p:attrNameLst>
                                      </p:cBhvr>
                                      <p:to>
                                        <p:strVal val="visible"/>
                                      </p:to>
                                    </p:set>
                                    <p:animEffect transition="in" filter="fade">
                                      <p:cBhvr>
                                        <p:cTn id="21" dur="500"/>
                                        <p:tgtEl>
                                          <p:spTgt spid="286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title"/>
          </p:nvPr>
        </p:nvSpPr>
        <p:spPr>
          <a:xfrm>
            <a:off x="1524000" y="685800"/>
            <a:ext cx="6096000" cy="685800"/>
          </a:xfrm>
        </p:spPr>
        <p:txBody>
          <a:bodyPr/>
          <a:lstStyle/>
          <a:p>
            <a:pPr eaLnBrk="1" hangingPunct="1"/>
            <a:r>
              <a:rPr lang="en-US" altLang="en-US" sz="2800" b="1" dirty="0" smtClean="0">
                <a:solidFill>
                  <a:srgbClr val="EB973C"/>
                </a:solidFill>
              </a:rPr>
              <a:t>Grains</a:t>
            </a:r>
          </a:p>
        </p:txBody>
      </p:sp>
      <p:sp>
        <p:nvSpPr>
          <p:cNvPr id="28676" name="Rectangle 4"/>
          <p:cNvSpPr>
            <a:spLocks noGrp="1" noChangeArrowheads="1"/>
          </p:cNvSpPr>
          <p:nvPr>
            <p:ph type="body" idx="1"/>
          </p:nvPr>
        </p:nvSpPr>
        <p:spPr>
          <a:xfrm>
            <a:off x="838200" y="1295400"/>
            <a:ext cx="7467600" cy="4343400"/>
          </a:xfrm>
        </p:spPr>
        <p:txBody>
          <a:bodyPr/>
          <a:lstStyle/>
          <a:p>
            <a:pPr eaLnBrk="1" hangingPunct="1">
              <a:buClrTx/>
            </a:pPr>
            <a:r>
              <a:rPr lang="en-US" altLang="en-US" sz="2400" dirty="0" smtClean="0"/>
              <a:t>Two subgroups in Grain</a:t>
            </a:r>
          </a:p>
          <a:p>
            <a:pPr lvl="1" eaLnBrk="1" hangingPunct="1">
              <a:buClrTx/>
            </a:pPr>
            <a:r>
              <a:rPr lang="en-US" altLang="en-US" sz="2000" b="1" dirty="0" smtClean="0"/>
              <a:t>Refined Grains</a:t>
            </a:r>
            <a:r>
              <a:rPr lang="en-US" altLang="en-US" sz="2000" dirty="0" smtClean="0"/>
              <a:t> are milled and processed. </a:t>
            </a:r>
          </a:p>
          <a:p>
            <a:pPr lvl="1" eaLnBrk="1" hangingPunct="1">
              <a:buClrTx/>
            </a:pPr>
            <a:r>
              <a:rPr lang="en-US" altLang="en-US" sz="2000" dirty="0" smtClean="0"/>
              <a:t>All of the bran, many vitamins and nutrients are removed. </a:t>
            </a:r>
          </a:p>
          <a:p>
            <a:pPr lvl="1" eaLnBrk="1" hangingPunct="1">
              <a:buClrTx/>
            </a:pPr>
            <a:r>
              <a:rPr lang="en-US" altLang="en-US" sz="2000" dirty="0" smtClean="0"/>
              <a:t>They are enriched with vitamins, but not the bran. </a:t>
            </a:r>
          </a:p>
          <a:p>
            <a:pPr lvl="1" eaLnBrk="1" hangingPunct="1">
              <a:buClrTx/>
            </a:pPr>
            <a:r>
              <a:rPr lang="en-US" altLang="en-US" sz="2000" dirty="0" smtClean="0"/>
              <a:t>Examples are noodles, rice, pasta, macaroni, white flour.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pic>
        <p:nvPicPr>
          <p:cNvPr id="7" name="Picture 6"/>
          <p:cNvPicPr>
            <a:picLocks noChangeAspect="1"/>
          </p:cNvPicPr>
          <p:nvPr/>
        </p:nvPicPr>
        <p:blipFill>
          <a:blip r:embed="rId4"/>
          <a:stretch>
            <a:fillRect/>
          </a:stretch>
        </p:blipFill>
        <p:spPr>
          <a:xfrm>
            <a:off x="219495" y="4183243"/>
            <a:ext cx="4047705" cy="244334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fade">
                                      <p:cBhvr>
                                        <p:cTn id="7" dur="500"/>
                                        <p:tgtEl>
                                          <p:spTgt spid="2867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76">
                                            <p:txEl>
                                              <p:pRg st="1" end="1"/>
                                            </p:txEl>
                                          </p:spTgt>
                                        </p:tgtEl>
                                        <p:attrNameLst>
                                          <p:attrName>style.visibility</p:attrName>
                                        </p:attrNameLst>
                                      </p:cBhvr>
                                      <p:to>
                                        <p:strVal val="visible"/>
                                      </p:to>
                                    </p:set>
                                    <p:animEffect transition="in" filter="fade">
                                      <p:cBhvr>
                                        <p:cTn id="10" dur="500"/>
                                        <p:tgtEl>
                                          <p:spTgt spid="2867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676">
                                            <p:txEl>
                                              <p:pRg st="2" end="2"/>
                                            </p:txEl>
                                          </p:spTgt>
                                        </p:tgtEl>
                                        <p:attrNameLst>
                                          <p:attrName>style.visibility</p:attrName>
                                        </p:attrNameLst>
                                      </p:cBhvr>
                                      <p:to>
                                        <p:strVal val="visible"/>
                                      </p:to>
                                    </p:set>
                                    <p:animEffect transition="in" filter="fade">
                                      <p:cBhvr>
                                        <p:cTn id="13" dur="500"/>
                                        <p:tgtEl>
                                          <p:spTgt spid="2867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6">
                                            <p:txEl>
                                              <p:pRg st="3" end="3"/>
                                            </p:txEl>
                                          </p:spTgt>
                                        </p:tgtEl>
                                        <p:attrNameLst>
                                          <p:attrName>style.visibility</p:attrName>
                                        </p:attrNameLst>
                                      </p:cBhvr>
                                      <p:to>
                                        <p:strVal val="visible"/>
                                      </p:to>
                                    </p:set>
                                    <p:animEffect transition="in" filter="fade">
                                      <p:cBhvr>
                                        <p:cTn id="16" dur="500"/>
                                        <p:tgtEl>
                                          <p:spTgt spid="2867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676">
                                            <p:txEl>
                                              <p:pRg st="4" end="4"/>
                                            </p:txEl>
                                          </p:spTgt>
                                        </p:tgtEl>
                                        <p:attrNameLst>
                                          <p:attrName>style.visibility</p:attrName>
                                        </p:attrNameLst>
                                      </p:cBhvr>
                                      <p:to>
                                        <p:strVal val="visible"/>
                                      </p:to>
                                    </p:set>
                                    <p:animEffect transition="in" filter="fade">
                                      <p:cBhvr>
                                        <p:cTn id="19" dur="500"/>
                                        <p:tgtEl>
                                          <p:spTgt spid="286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492" t="2272" r="2816" b="2272"/>
          <a:stretch/>
        </p:blipFill>
        <p:spPr>
          <a:xfrm>
            <a:off x="1981200" y="749861"/>
            <a:ext cx="4905927" cy="5422340"/>
          </a:xfrm>
          <a:prstGeom prst="rect">
            <a:avLst/>
          </a:prstGeom>
        </p:spPr>
      </p:pic>
    </p:spTree>
    <p:extLst>
      <p:ext uri="{BB962C8B-B14F-4D97-AF65-F5344CB8AC3E}">
        <p14:creationId xmlns:p14="http://schemas.microsoft.com/office/powerpoint/2010/main" val="283300183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1524000" y="685800"/>
            <a:ext cx="6096000" cy="762000"/>
          </a:xfrm>
        </p:spPr>
        <p:txBody>
          <a:bodyPr/>
          <a:lstStyle/>
          <a:p>
            <a:pPr eaLnBrk="1" hangingPunct="1"/>
            <a:r>
              <a:rPr lang="en-US" altLang="en-US" sz="2800" b="1" dirty="0" smtClean="0">
                <a:solidFill>
                  <a:srgbClr val="79689E"/>
                </a:solidFill>
              </a:rPr>
              <a:t>Protein Foods</a:t>
            </a:r>
            <a:endParaRPr lang="en-US" altLang="en-US" sz="1400" dirty="0" smtClean="0"/>
          </a:p>
        </p:txBody>
      </p:sp>
      <p:sp>
        <p:nvSpPr>
          <p:cNvPr id="33796" name="Rectangle 8"/>
          <p:cNvSpPr>
            <a:spLocks noGrp="1" noChangeArrowheads="1"/>
          </p:cNvSpPr>
          <p:nvPr>
            <p:ph idx="1"/>
          </p:nvPr>
        </p:nvSpPr>
        <p:spPr>
          <a:xfrm>
            <a:off x="838200" y="1371600"/>
            <a:ext cx="7467600" cy="4267200"/>
          </a:xfrm>
        </p:spPr>
        <p:txBody>
          <a:bodyPr/>
          <a:lstStyle/>
          <a:p>
            <a:pPr eaLnBrk="1" hangingPunct="1">
              <a:buClrTx/>
            </a:pPr>
            <a:r>
              <a:rPr lang="en-US" altLang="en-US" sz="1800" b="1" dirty="0" smtClean="0"/>
              <a:t>Seafood</a:t>
            </a:r>
            <a:r>
              <a:rPr lang="en-US" altLang="en-US" sz="1800" dirty="0" smtClean="0"/>
              <a:t>: salmon, tuna, trout, tilapia, sardines, herring, mackerel, shrimp, crab, oysters, mussels, etc.</a:t>
            </a:r>
          </a:p>
          <a:p>
            <a:pPr eaLnBrk="1" hangingPunct="1">
              <a:buClrTx/>
            </a:pPr>
            <a:r>
              <a:rPr lang="en-US" altLang="en-US" sz="1800" b="1" dirty="0" smtClean="0"/>
              <a:t>Meat, Poultry, and Eggs</a:t>
            </a:r>
            <a:r>
              <a:rPr lang="en-US" altLang="en-US" sz="1800" dirty="0" smtClean="0"/>
              <a:t>: beef, chicken, turkey, pork, eggs, etc.</a:t>
            </a:r>
          </a:p>
          <a:p>
            <a:pPr eaLnBrk="1" hangingPunct="1">
              <a:buClrTx/>
            </a:pPr>
            <a:r>
              <a:rPr lang="en-US" altLang="en-US" sz="1800" b="1" dirty="0" smtClean="0"/>
              <a:t>Nuts, Seeds, and Soy</a:t>
            </a:r>
            <a:r>
              <a:rPr lang="en-US" altLang="en-US" sz="1800" dirty="0" smtClean="0"/>
              <a:t>: nuts, nut butters, seeds, soy products, etc.</a:t>
            </a:r>
          </a:p>
          <a:p>
            <a:pPr eaLnBrk="1" hangingPunct="1">
              <a:buClrTx/>
            </a:pPr>
            <a:r>
              <a:rPr lang="en-US" altLang="en-US" sz="1800" dirty="0" smtClean="0"/>
              <a:t>These products supply most of your protein to keep bones and muscles strong. </a:t>
            </a:r>
          </a:p>
          <a:p>
            <a:pPr lvl="1" eaLnBrk="1" hangingPunct="1">
              <a:buClrTx/>
            </a:pPr>
            <a:r>
              <a:rPr lang="en-US" altLang="en-US" sz="1800" dirty="0" smtClean="0"/>
              <a:t>It also provides energy.</a:t>
            </a:r>
          </a:p>
          <a:p>
            <a:pPr eaLnBrk="1" hangingPunct="1">
              <a:buClrTx/>
            </a:pPr>
            <a:r>
              <a:rPr lang="en-US" altLang="en-US" sz="1800" dirty="0" smtClean="0"/>
              <a:t>Utilize lean cuts of meat and poultry.</a:t>
            </a:r>
          </a:p>
          <a:p>
            <a:pPr eaLnBrk="1" hangingPunct="1">
              <a:buClrTx/>
            </a:pPr>
            <a:r>
              <a:rPr lang="en-US" altLang="en-US" sz="1800" dirty="0" smtClean="0"/>
              <a:t>Some meats that are not lean are extremely fattening like bacon, sausage, hotdogs, processed meats. </a:t>
            </a:r>
          </a:p>
          <a:p>
            <a:pPr lvl="1" eaLnBrk="1" hangingPunct="1">
              <a:buClrTx/>
            </a:pPr>
            <a:r>
              <a:rPr lang="en-US" altLang="en-US" sz="1800" dirty="0" smtClean="0"/>
              <a:t>These should be used sparingly.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500"/>
                                        <p:tgtEl>
                                          <p:spTgt spid="337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6">
                                            <p:txEl>
                                              <p:pRg st="1" end="1"/>
                                            </p:txEl>
                                          </p:spTgt>
                                        </p:tgtEl>
                                        <p:attrNameLst>
                                          <p:attrName>style.visibility</p:attrName>
                                        </p:attrNameLst>
                                      </p:cBhvr>
                                      <p:to>
                                        <p:strVal val="visible"/>
                                      </p:to>
                                    </p:set>
                                    <p:animEffect transition="in" filter="fade">
                                      <p:cBhvr>
                                        <p:cTn id="12" dur="500"/>
                                        <p:tgtEl>
                                          <p:spTgt spid="337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6">
                                            <p:txEl>
                                              <p:pRg st="2" end="2"/>
                                            </p:txEl>
                                          </p:spTgt>
                                        </p:tgtEl>
                                        <p:attrNameLst>
                                          <p:attrName>style.visibility</p:attrName>
                                        </p:attrNameLst>
                                      </p:cBhvr>
                                      <p:to>
                                        <p:strVal val="visible"/>
                                      </p:to>
                                    </p:set>
                                    <p:animEffect transition="in" filter="fade">
                                      <p:cBhvr>
                                        <p:cTn id="17" dur="500"/>
                                        <p:tgtEl>
                                          <p:spTgt spid="337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6">
                                            <p:txEl>
                                              <p:pRg st="3" end="3"/>
                                            </p:txEl>
                                          </p:spTgt>
                                        </p:tgtEl>
                                        <p:attrNameLst>
                                          <p:attrName>style.visibility</p:attrName>
                                        </p:attrNameLst>
                                      </p:cBhvr>
                                      <p:to>
                                        <p:strVal val="visible"/>
                                      </p:to>
                                    </p:set>
                                    <p:animEffect transition="in" filter="fade">
                                      <p:cBhvr>
                                        <p:cTn id="22" dur="500"/>
                                        <p:tgtEl>
                                          <p:spTgt spid="3379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796">
                                            <p:txEl>
                                              <p:pRg st="4" end="4"/>
                                            </p:txEl>
                                          </p:spTgt>
                                        </p:tgtEl>
                                        <p:attrNameLst>
                                          <p:attrName>style.visibility</p:attrName>
                                        </p:attrNameLst>
                                      </p:cBhvr>
                                      <p:to>
                                        <p:strVal val="visible"/>
                                      </p:to>
                                    </p:set>
                                    <p:animEffect transition="in" filter="fade">
                                      <p:cBhvr>
                                        <p:cTn id="27" dur="500"/>
                                        <p:tgtEl>
                                          <p:spTgt spid="3379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796">
                                            <p:txEl>
                                              <p:pRg st="5" end="5"/>
                                            </p:txEl>
                                          </p:spTgt>
                                        </p:tgtEl>
                                        <p:attrNameLst>
                                          <p:attrName>style.visibility</p:attrName>
                                        </p:attrNameLst>
                                      </p:cBhvr>
                                      <p:to>
                                        <p:strVal val="visible"/>
                                      </p:to>
                                    </p:set>
                                    <p:animEffect transition="in" filter="fade">
                                      <p:cBhvr>
                                        <p:cTn id="32" dur="500"/>
                                        <p:tgtEl>
                                          <p:spTgt spid="3379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796">
                                            <p:txEl>
                                              <p:pRg st="6" end="6"/>
                                            </p:txEl>
                                          </p:spTgt>
                                        </p:tgtEl>
                                        <p:attrNameLst>
                                          <p:attrName>style.visibility</p:attrName>
                                        </p:attrNameLst>
                                      </p:cBhvr>
                                      <p:to>
                                        <p:strVal val="visible"/>
                                      </p:to>
                                    </p:set>
                                    <p:animEffect transition="in" filter="fade">
                                      <p:cBhvr>
                                        <p:cTn id="37" dur="500"/>
                                        <p:tgtEl>
                                          <p:spTgt spid="3379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796">
                                            <p:txEl>
                                              <p:pRg st="7" end="7"/>
                                            </p:txEl>
                                          </p:spTgt>
                                        </p:tgtEl>
                                        <p:attrNameLst>
                                          <p:attrName>style.visibility</p:attrName>
                                        </p:attrNameLst>
                                      </p:cBhvr>
                                      <p:to>
                                        <p:strVal val="visible"/>
                                      </p:to>
                                    </p:set>
                                    <p:animEffect transition="in" filter="fade">
                                      <p:cBhvr>
                                        <p:cTn id="42" dur="500"/>
                                        <p:tgtEl>
                                          <p:spTgt spid="337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762000"/>
            <a:ext cx="6096000" cy="762000"/>
          </a:xfrm>
        </p:spPr>
        <p:txBody>
          <a:bodyPr/>
          <a:lstStyle/>
          <a:p>
            <a:r>
              <a:rPr lang="en-US" altLang="en-US" b="1" dirty="0" smtClean="0">
                <a:solidFill>
                  <a:srgbClr val="C00000"/>
                </a:solidFill>
              </a:rPr>
              <a:t>Requirements</a:t>
            </a:r>
          </a:p>
        </p:txBody>
      </p:sp>
      <p:sp>
        <p:nvSpPr>
          <p:cNvPr id="9219" name="Content Placeholder 2"/>
          <p:cNvSpPr>
            <a:spLocks noGrp="1"/>
          </p:cNvSpPr>
          <p:nvPr>
            <p:ph idx="1"/>
          </p:nvPr>
        </p:nvSpPr>
        <p:spPr>
          <a:xfrm>
            <a:off x="990600" y="1447800"/>
            <a:ext cx="7162800" cy="4648200"/>
          </a:xfrm>
        </p:spPr>
        <p:txBody>
          <a:bodyPr/>
          <a:lstStyle/>
          <a:p>
            <a:pPr lvl="0">
              <a:buClrTx/>
              <a:buFont typeface="+mj-lt"/>
              <a:buAutoNum type="arabicPeriod" startAt="4"/>
            </a:pPr>
            <a:r>
              <a:rPr lang="en-US" b="1" dirty="0" smtClean="0"/>
              <a:t>Cooking </a:t>
            </a:r>
            <a:r>
              <a:rPr lang="en-US" b="1" dirty="0"/>
              <a:t>at Home.</a:t>
            </a:r>
            <a:r>
              <a:rPr lang="en-US" dirty="0"/>
              <a:t> Using the MyPlate food guide or the current USDA nutrition model, plan a menu for three full days of meals (three breakfasts, three lunches, and three dinners) plus one dessert. Your menu should include enough to feed yourself and at least one adult, keeping in mind any special needs (such as food allergies) and how you kept your foods safe and free from cross-contamination. List the equipment and utensils needed to prepare and serve these meals.</a:t>
            </a:r>
            <a:br>
              <a:rPr lang="en-US" dirty="0"/>
            </a:br>
            <a:r>
              <a:rPr lang="en-US" dirty="0"/>
              <a:t>Then do the following:</a:t>
            </a:r>
          </a:p>
          <a:p>
            <a:pPr marL="800100" lvl="1" indent="-342900">
              <a:buClrTx/>
              <a:buFont typeface="+mj-lt"/>
              <a:buAutoNum type="alphaLcPeriod" startAt="4"/>
            </a:pPr>
            <a:r>
              <a:rPr lang="en-US" sz="1300" dirty="0" smtClean="0"/>
              <a:t>Using at least five of the 10 cooking methods from requirement 3, prepare and serve yourself and at least one adult (parent, family member, guardian, or other responsible adult) one breakfast, one lunch, one dinner, and one dessert from the meals you planned. </a:t>
            </a:r>
          </a:p>
          <a:p>
            <a:pPr marL="800100" lvl="1" indent="-342900">
              <a:buClrTx/>
              <a:buFont typeface="+mj-lt"/>
              <a:buAutoNum type="alphaLcPeriod" startAt="4"/>
            </a:pPr>
            <a:r>
              <a:rPr lang="en-US" sz="1300" dirty="0" smtClean="0"/>
              <a:t>Time </a:t>
            </a:r>
            <a:r>
              <a:rPr lang="en-US" sz="1300" dirty="0"/>
              <a:t>your cooking to have each meal ready to serve at the proper time. Have an adult verify the preparation of the meal to your counselor.</a:t>
            </a:r>
          </a:p>
          <a:p>
            <a:pPr marL="800100" lvl="1" indent="-342900">
              <a:buClrTx/>
              <a:buFont typeface="+mj-lt"/>
              <a:buAutoNum type="alphaLcPeriod" startAt="4"/>
            </a:pPr>
            <a:r>
              <a:rPr lang="en-US" sz="1300" dirty="0"/>
              <a:t>After each meal, ask a person you served to evaluate the meal on presentation and taste, then evaluate your own meal. Discuss what you learned with your counselor, including any adjustments that could have improved or enhanced your meals. Tell how better planning and preparation help ensure a successful meal.</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473938204"/>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pPr eaLnBrk="1" hangingPunct="1"/>
            <a:r>
              <a:rPr lang="en-US" altLang="en-US" sz="2800" b="1" dirty="0" smtClean="0">
                <a:solidFill>
                  <a:srgbClr val="60C3E5"/>
                </a:solidFill>
              </a:rPr>
              <a:t>Dairy</a:t>
            </a:r>
            <a:endParaRPr lang="en-US" altLang="en-US" sz="1400" dirty="0" smtClean="0"/>
          </a:p>
        </p:txBody>
      </p:sp>
      <p:sp>
        <p:nvSpPr>
          <p:cNvPr id="32772" name="Rectangle 8"/>
          <p:cNvSpPr>
            <a:spLocks noGrp="1" noChangeArrowheads="1"/>
          </p:cNvSpPr>
          <p:nvPr>
            <p:ph idx="1"/>
          </p:nvPr>
        </p:nvSpPr>
        <p:spPr/>
        <p:txBody>
          <a:bodyPr/>
          <a:lstStyle/>
          <a:p>
            <a:pPr eaLnBrk="1" hangingPunct="1">
              <a:buClrTx/>
            </a:pPr>
            <a:r>
              <a:rPr lang="en-US" altLang="en-US" sz="2000" dirty="0" smtClean="0"/>
              <a:t>Calcium rich foods</a:t>
            </a:r>
          </a:p>
          <a:p>
            <a:pPr eaLnBrk="1" hangingPunct="1">
              <a:buClrTx/>
            </a:pPr>
            <a:r>
              <a:rPr lang="en-US" altLang="en-US" sz="2000" dirty="0" smtClean="0"/>
              <a:t>In this group all products are made of milk.  </a:t>
            </a:r>
          </a:p>
          <a:p>
            <a:pPr lvl="1" eaLnBrk="1" hangingPunct="1">
              <a:buClrTx/>
            </a:pPr>
            <a:r>
              <a:rPr lang="en-US" altLang="en-US" sz="2000" dirty="0" smtClean="0"/>
              <a:t>Yogurt, cheese, cottage cheese, puddings, ice cream, and cream soups.</a:t>
            </a:r>
          </a:p>
          <a:p>
            <a:pPr eaLnBrk="1" hangingPunct="1">
              <a:buClrTx/>
            </a:pPr>
            <a:r>
              <a:rPr lang="en-US" altLang="en-US" sz="2000" dirty="0" smtClean="0"/>
              <a:t>Use low fat or skim as much as possible, regular milk is very high in calories and fat.</a:t>
            </a:r>
          </a:p>
          <a:p>
            <a:pPr eaLnBrk="1" hangingPunct="1">
              <a:buClrTx/>
            </a:pPr>
            <a:r>
              <a:rPr lang="en-US" altLang="en-US" sz="2000" dirty="0" smtClean="0"/>
              <a:t>Yogurts, sweetened drink/chocolate, strawberry milk high in sugar.  </a:t>
            </a:r>
          </a:p>
          <a:p>
            <a:pPr lvl="1" eaLnBrk="1" hangingPunct="1">
              <a:buClrTx/>
            </a:pPr>
            <a:r>
              <a:rPr lang="en-US" altLang="en-US" sz="2000" dirty="0" smtClean="0"/>
              <a:t>Limit to skim to reduce calories.</a:t>
            </a:r>
          </a:p>
          <a:p>
            <a:pPr eaLnBrk="1" hangingPunct="1"/>
            <a:endParaRPr lang="en-US" altLang="en-US" dirty="0" smtClean="0"/>
          </a:p>
          <a:p>
            <a:pPr eaLnBrk="1" hangingPunct="1"/>
            <a:endParaRPr lang="en-US" alt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fade">
                                      <p:cBhvr>
                                        <p:cTn id="7" dur="500"/>
                                        <p:tgtEl>
                                          <p:spTgt spid="327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2">
                                            <p:txEl>
                                              <p:pRg st="1" end="1"/>
                                            </p:txEl>
                                          </p:spTgt>
                                        </p:tgtEl>
                                        <p:attrNameLst>
                                          <p:attrName>style.visibility</p:attrName>
                                        </p:attrNameLst>
                                      </p:cBhvr>
                                      <p:to>
                                        <p:strVal val="visible"/>
                                      </p:to>
                                    </p:set>
                                    <p:animEffect transition="in" filter="fade">
                                      <p:cBhvr>
                                        <p:cTn id="12" dur="500"/>
                                        <p:tgtEl>
                                          <p:spTgt spid="3277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2">
                                            <p:txEl>
                                              <p:pRg st="2" end="2"/>
                                            </p:txEl>
                                          </p:spTgt>
                                        </p:tgtEl>
                                        <p:attrNameLst>
                                          <p:attrName>style.visibility</p:attrName>
                                        </p:attrNameLst>
                                      </p:cBhvr>
                                      <p:to>
                                        <p:strVal val="visible"/>
                                      </p:to>
                                    </p:set>
                                    <p:animEffect transition="in" filter="fade">
                                      <p:cBhvr>
                                        <p:cTn id="17" dur="500"/>
                                        <p:tgtEl>
                                          <p:spTgt spid="3277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2">
                                            <p:txEl>
                                              <p:pRg st="3" end="3"/>
                                            </p:txEl>
                                          </p:spTgt>
                                        </p:tgtEl>
                                        <p:attrNameLst>
                                          <p:attrName>style.visibility</p:attrName>
                                        </p:attrNameLst>
                                      </p:cBhvr>
                                      <p:to>
                                        <p:strVal val="visible"/>
                                      </p:to>
                                    </p:set>
                                    <p:animEffect transition="in" filter="fade">
                                      <p:cBhvr>
                                        <p:cTn id="22" dur="500"/>
                                        <p:tgtEl>
                                          <p:spTgt spid="3277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2">
                                            <p:txEl>
                                              <p:pRg st="4" end="4"/>
                                            </p:txEl>
                                          </p:spTgt>
                                        </p:tgtEl>
                                        <p:attrNameLst>
                                          <p:attrName>style.visibility</p:attrName>
                                        </p:attrNameLst>
                                      </p:cBhvr>
                                      <p:to>
                                        <p:strVal val="visible"/>
                                      </p:to>
                                    </p:set>
                                    <p:animEffect transition="in" filter="fade">
                                      <p:cBhvr>
                                        <p:cTn id="27" dur="500"/>
                                        <p:tgtEl>
                                          <p:spTgt spid="3277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772">
                                            <p:txEl>
                                              <p:pRg st="5" end="5"/>
                                            </p:txEl>
                                          </p:spTgt>
                                        </p:tgtEl>
                                        <p:attrNameLst>
                                          <p:attrName>style.visibility</p:attrName>
                                        </p:attrNameLst>
                                      </p:cBhvr>
                                      <p:to>
                                        <p:strVal val="visible"/>
                                      </p:to>
                                    </p:set>
                                    <p:animEffect transition="in" filter="fade">
                                      <p:cBhvr>
                                        <p:cTn id="32" dur="500"/>
                                        <p:tgtEl>
                                          <p:spTgt spid="327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t>Fruits</a:t>
            </a:r>
          </a:p>
          <a:p>
            <a:pPr marL="1257300" lvl="2" indent="-342900">
              <a:buClrTx/>
              <a:buFont typeface="+mj-lt"/>
              <a:buAutoNum type="arabicPeriod"/>
            </a:pPr>
            <a:r>
              <a:rPr lang="en-US" sz="1300" dirty="0"/>
              <a:t>Vegetables</a:t>
            </a:r>
          </a:p>
          <a:p>
            <a:pPr marL="1257300" lvl="2" indent="-342900">
              <a:buClrTx/>
              <a:buFont typeface="+mj-lt"/>
              <a:buAutoNum type="arabicPeriod"/>
            </a:pPr>
            <a:r>
              <a:rPr lang="en-US" sz="1300" dirty="0"/>
              <a:t>Grains</a:t>
            </a:r>
          </a:p>
          <a:p>
            <a:pPr marL="1257300" lvl="2" indent="-342900">
              <a:buClrTx/>
              <a:buFont typeface="+mj-lt"/>
              <a:buAutoNum type="arabicPeriod"/>
            </a:pPr>
            <a:r>
              <a:rPr lang="en-US" sz="1300" dirty="0"/>
              <a:t>Proteins</a:t>
            </a:r>
          </a:p>
          <a:p>
            <a:pPr marL="1257300" lvl="2" indent="-342900">
              <a:buClrTx/>
              <a:buFont typeface="+mj-lt"/>
              <a:buAutoNum type="arabicPeriod"/>
            </a:pPr>
            <a:r>
              <a:rPr lang="en-US" sz="1300" dirty="0"/>
              <a:t>Dairy</a:t>
            </a:r>
          </a:p>
          <a:p>
            <a:pPr marL="800100" lvl="1" indent="-342900">
              <a:buClrTx/>
              <a:buFont typeface="+mj-lt"/>
              <a:buAutoNum type="alphaLcPeriod"/>
            </a:pPr>
            <a:r>
              <a:rPr lang="en-US" sz="1300" dirty="0">
                <a:solidFill>
                  <a:srgbClr val="C00000"/>
                </a:solidFill>
              </a:rPr>
              <a:t>Explain why you should limit your intake of oils and sugars.</a:t>
            </a:r>
          </a:p>
          <a:p>
            <a:pPr marL="800100" lvl="1" indent="-342900">
              <a:buClrTx/>
              <a:buFont typeface="+mj-lt"/>
              <a:buAutoNum type="alphaLcPeriod"/>
            </a:pPr>
            <a:r>
              <a:rPr lang="en-US" sz="1300" dirty="0"/>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t>Discuss your current eating habits with your counselor and what you can do to eat healthier, based on the MyPlate food guide.</a:t>
            </a:r>
          </a:p>
          <a:p>
            <a:pPr marL="800100" lvl="1" indent="-342900">
              <a:buClrTx/>
              <a:buFont typeface="+mj-lt"/>
              <a:buAutoNum type="alphaLcPeriod"/>
            </a:pPr>
            <a:r>
              <a:rPr lang="en-US" sz="1300" dirty="0"/>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extLst>
      <p:ext uri="{BB962C8B-B14F-4D97-AF65-F5344CB8AC3E}">
        <p14:creationId xmlns:p14="http://schemas.microsoft.com/office/powerpoint/2010/main" val="3749311869"/>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smtClean="0">
                <a:solidFill>
                  <a:srgbClr val="C00000"/>
                </a:solidFill>
              </a:rPr>
              <a:t>Fats, Oils, and Sweets</a:t>
            </a:r>
            <a:endParaRPr lang="en-US" dirty="0"/>
          </a:p>
        </p:txBody>
      </p:sp>
      <p:sp>
        <p:nvSpPr>
          <p:cNvPr id="3" name="Content Placeholder 2"/>
          <p:cNvSpPr>
            <a:spLocks noGrp="1"/>
          </p:cNvSpPr>
          <p:nvPr>
            <p:ph idx="1"/>
          </p:nvPr>
        </p:nvSpPr>
        <p:spPr/>
        <p:txBody>
          <a:bodyPr/>
          <a:lstStyle/>
          <a:p>
            <a:pPr>
              <a:buClrTx/>
            </a:pPr>
            <a:r>
              <a:rPr lang="en-US" sz="2000" dirty="0"/>
              <a:t>Fats, </a:t>
            </a:r>
            <a:r>
              <a:rPr lang="en-US" sz="2000" dirty="0" smtClean="0"/>
              <a:t>oils, </a:t>
            </a:r>
            <a:r>
              <a:rPr lang="en-US" sz="2000" dirty="0"/>
              <a:t>and sweets give us calories. </a:t>
            </a:r>
            <a:endParaRPr lang="en-US" sz="2000" dirty="0" smtClean="0"/>
          </a:p>
          <a:p>
            <a:pPr>
              <a:buClrTx/>
            </a:pPr>
            <a:r>
              <a:rPr lang="en-US" sz="2000" dirty="0" smtClean="0"/>
              <a:t>Most </a:t>
            </a:r>
            <a:r>
              <a:rPr lang="en-US" sz="2000" dirty="0"/>
              <a:t>of these foods do not contain many vitamins or </a:t>
            </a:r>
            <a:r>
              <a:rPr lang="en-US" sz="2000" dirty="0" smtClean="0"/>
              <a:t>minerals so </a:t>
            </a:r>
            <a:r>
              <a:rPr lang="en-US" sz="2000" dirty="0"/>
              <a:t>they are called "empty calorie" foods.</a:t>
            </a:r>
            <a:r>
              <a:rPr lang="en-US" sz="2000" dirty="0" smtClean="0"/>
              <a:t> </a:t>
            </a:r>
          </a:p>
          <a:p>
            <a:pPr>
              <a:buClrTx/>
            </a:pPr>
            <a:r>
              <a:rPr lang="en-US" sz="2000" dirty="0" smtClean="0"/>
              <a:t>When </a:t>
            </a:r>
            <a:r>
              <a:rPr lang="en-US" sz="2000" dirty="0"/>
              <a:t>we eat them along with foods like grains, fruits, vegetables, milk and meat products they are part of a healthy diet. </a:t>
            </a:r>
            <a:endParaRPr lang="en-US" sz="2000" dirty="0" smtClean="0"/>
          </a:p>
          <a:p>
            <a:pPr>
              <a:buClrTx/>
            </a:pPr>
            <a:r>
              <a:rPr lang="en-US" sz="2000" dirty="0" smtClean="0"/>
              <a:t>Eating </a:t>
            </a:r>
            <a:r>
              <a:rPr lang="en-US" sz="2000" dirty="0"/>
              <a:t>too many fats, oils or sweets can be a problem when we eat them instead of foods and nutrients we get in the other food groups.</a:t>
            </a:r>
            <a:r>
              <a:rPr lang="en-US" sz="2000" dirty="0" smtClean="0"/>
              <a:t>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extLst>
      <p:ext uri="{BB962C8B-B14F-4D97-AF65-F5344CB8AC3E}">
        <p14:creationId xmlns:p14="http://schemas.microsoft.com/office/powerpoint/2010/main" val="1532948725"/>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t>Fruits</a:t>
            </a:r>
          </a:p>
          <a:p>
            <a:pPr marL="1257300" lvl="2" indent="-342900">
              <a:buClrTx/>
              <a:buFont typeface="+mj-lt"/>
              <a:buAutoNum type="arabicPeriod"/>
            </a:pPr>
            <a:r>
              <a:rPr lang="en-US" sz="1300" dirty="0"/>
              <a:t>Vegetables</a:t>
            </a:r>
          </a:p>
          <a:p>
            <a:pPr marL="1257300" lvl="2" indent="-342900">
              <a:buClrTx/>
              <a:buFont typeface="+mj-lt"/>
              <a:buAutoNum type="arabicPeriod"/>
            </a:pPr>
            <a:r>
              <a:rPr lang="en-US" sz="1300" dirty="0"/>
              <a:t>Grains</a:t>
            </a:r>
          </a:p>
          <a:p>
            <a:pPr marL="1257300" lvl="2" indent="-342900">
              <a:buClrTx/>
              <a:buFont typeface="+mj-lt"/>
              <a:buAutoNum type="arabicPeriod"/>
            </a:pPr>
            <a:r>
              <a:rPr lang="en-US" sz="1300" dirty="0"/>
              <a:t>Proteins</a:t>
            </a:r>
          </a:p>
          <a:p>
            <a:pPr marL="1257300" lvl="2" indent="-342900">
              <a:buClrTx/>
              <a:buFont typeface="+mj-lt"/>
              <a:buAutoNum type="arabicPeriod"/>
            </a:pPr>
            <a:r>
              <a:rPr lang="en-US" sz="1300" dirty="0"/>
              <a:t>Dairy</a:t>
            </a:r>
          </a:p>
          <a:p>
            <a:pPr marL="800100" lvl="1" indent="-342900">
              <a:buClrTx/>
              <a:buFont typeface="+mj-lt"/>
              <a:buAutoNum type="alphaLcPeriod"/>
            </a:pPr>
            <a:r>
              <a:rPr lang="en-US" sz="1300" dirty="0"/>
              <a:t>Explain why you should limit your intake of oils and sugars.</a:t>
            </a:r>
          </a:p>
          <a:p>
            <a:pPr marL="800100" lvl="1" indent="-342900">
              <a:buClrTx/>
              <a:buFont typeface="+mj-lt"/>
              <a:buAutoNum type="alphaLcPeriod"/>
            </a:pPr>
            <a:r>
              <a:rPr lang="en-US" sz="1300" dirty="0">
                <a:solidFill>
                  <a:srgbClr val="C00000"/>
                </a:solidFill>
              </a:rPr>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solidFill>
                  <a:srgbClr val="C00000"/>
                </a:solidFill>
              </a:rPr>
              <a:t>Discuss your current eating habits with your counselor and what you can do to eat healthier, based on the MyPlate food guide.</a:t>
            </a:r>
          </a:p>
          <a:p>
            <a:pPr marL="800100" lvl="1" indent="-342900">
              <a:buClrTx/>
              <a:buFont typeface="+mj-lt"/>
              <a:buAutoNum type="alphaLcPeriod"/>
            </a:pPr>
            <a:r>
              <a:rPr lang="en-US" sz="1300" dirty="0"/>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extLst>
      <p:ext uri="{BB962C8B-B14F-4D97-AF65-F5344CB8AC3E}">
        <p14:creationId xmlns:p14="http://schemas.microsoft.com/office/powerpoint/2010/main" val="1892591287"/>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914400"/>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64" dirty="0">
                <a:solidFill>
                  <a:srgbClr val="C00000"/>
                </a:solidFill>
              </a:rPr>
              <a:t>How</a:t>
            </a:r>
            <a:r>
              <a:rPr sz="2800" b="1" spc="-60" dirty="0">
                <a:solidFill>
                  <a:srgbClr val="C00000"/>
                </a:solidFill>
              </a:rPr>
              <a:t> </a:t>
            </a:r>
            <a:r>
              <a:rPr sz="2800" b="1" spc="120" dirty="0">
                <a:solidFill>
                  <a:srgbClr val="C00000"/>
                </a:solidFill>
              </a:rPr>
              <a:t>many</a:t>
            </a:r>
            <a:r>
              <a:rPr sz="2800" b="1" spc="-150" dirty="0">
                <a:solidFill>
                  <a:srgbClr val="C00000"/>
                </a:solidFill>
              </a:rPr>
              <a:t> </a:t>
            </a:r>
            <a:r>
              <a:rPr sz="2800" b="1" spc="64" dirty="0">
                <a:solidFill>
                  <a:srgbClr val="C00000"/>
                </a:solidFill>
              </a:rPr>
              <a:t>calories</a:t>
            </a:r>
            <a:r>
              <a:rPr sz="2800" b="1" spc="-109" dirty="0">
                <a:solidFill>
                  <a:srgbClr val="C00000"/>
                </a:solidFill>
              </a:rPr>
              <a:t> </a:t>
            </a:r>
            <a:r>
              <a:rPr sz="2800" b="1" spc="143" dirty="0">
                <a:solidFill>
                  <a:srgbClr val="C00000"/>
                </a:solidFill>
              </a:rPr>
              <a:t>do</a:t>
            </a:r>
            <a:r>
              <a:rPr sz="2800" b="1" spc="-75" dirty="0">
                <a:solidFill>
                  <a:srgbClr val="C00000"/>
                </a:solidFill>
              </a:rPr>
              <a:t> </a:t>
            </a:r>
            <a:r>
              <a:rPr sz="2800" b="1" spc="15" dirty="0">
                <a:solidFill>
                  <a:srgbClr val="C00000"/>
                </a:solidFill>
              </a:rPr>
              <a:t>I</a:t>
            </a:r>
            <a:r>
              <a:rPr sz="2800" b="1" spc="-8" dirty="0">
                <a:solidFill>
                  <a:srgbClr val="C00000"/>
                </a:solidFill>
              </a:rPr>
              <a:t> </a:t>
            </a:r>
            <a:r>
              <a:rPr sz="2800" b="1" spc="109" dirty="0">
                <a:solidFill>
                  <a:srgbClr val="C00000"/>
                </a:solidFill>
              </a:rPr>
              <a:t>need?</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10818"/>
          <a:stretch/>
        </p:blipFill>
        <p:spPr>
          <a:xfrm>
            <a:off x="1812223" y="1354905"/>
            <a:ext cx="5519553" cy="4781664"/>
          </a:xfrm>
        </p:spPr>
      </p:pic>
    </p:spTree>
    <p:extLst>
      <p:ext uri="{BB962C8B-B14F-4D97-AF65-F5344CB8AC3E}">
        <p14:creationId xmlns:p14="http://schemas.microsoft.com/office/powerpoint/2010/main" val="353146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685800"/>
            <a:ext cx="6096000" cy="762000"/>
          </a:xfrm>
        </p:spPr>
        <p:txBody>
          <a:bodyPr/>
          <a:lstStyle/>
          <a:p>
            <a:r>
              <a:rPr lang="en-US" sz="2400" b="1" dirty="0" smtClean="0">
                <a:solidFill>
                  <a:srgbClr val="C00000"/>
                </a:solidFill>
              </a:rPr>
              <a:t>Sample Vegetarian One-Day Meal Plan</a:t>
            </a:r>
            <a:endParaRPr lang="en-US" sz="2400" b="1"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620" y="1371600"/>
            <a:ext cx="4174758" cy="4740827"/>
          </a:xfrm>
          <a:prstGeom prst="rect">
            <a:avLst/>
          </a:prstGeom>
        </p:spPr>
      </p:pic>
    </p:spTree>
    <p:extLst>
      <p:ext uri="{BB962C8B-B14F-4D97-AF65-F5344CB8AC3E}">
        <p14:creationId xmlns:p14="http://schemas.microsoft.com/office/powerpoint/2010/main" val="1784950390"/>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22668" y="228600"/>
            <a:ext cx="8686800" cy="6400800"/>
          </a:xfrm>
          <a:prstGeom prst="rect">
            <a:avLst/>
          </a:prstGeom>
          <a:solidFill>
            <a:srgbClr val="30A1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sng"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8600"/>
            <a:ext cx="6541336" cy="6400800"/>
          </a:xfrm>
          <a:prstGeom prst="rect">
            <a:avLst/>
          </a:prstGeom>
        </p:spPr>
      </p:pic>
    </p:spTree>
    <p:extLst>
      <p:ext uri="{BB962C8B-B14F-4D97-AF65-F5344CB8AC3E}">
        <p14:creationId xmlns:p14="http://schemas.microsoft.com/office/powerpoint/2010/main" val="125267210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176" dirty="0">
                <a:solidFill>
                  <a:srgbClr val="C00000"/>
                </a:solidFill>
              </a:rPr>
              <a:t>What </a:t>
            </a:r>
            <a:r>
              <a:rPr sz="2800" b="1" spc="143" dirty="0">
                <a:solidFill>
                  <a:srgbClr val="C00000"/>
                </a:solidFill>
              </a:rPr>
              <a:t>happens</a:t>
            </a:r>
            <a:r>
              <a:rPr sz="2800" b="1" spc="-484" dirty="0">
                <a:solidFill>
                  <a:srgbClr val="C00000"/>
                </a:solidFill>
              </a:rPr>
              <a:t> </a:t>
            </a:r>
            <a:r>
              <a:rPr sz="2800" b="1" spc="-26" dirty="0">
                <a:solidFill>
                  <a:srgbClr val="C00000"/>
                </a:solidFill>
              </a:rPr>
              <a:t>if </a:t>
            </a:r>
            <a:r>
              <a:rPr sz="2800" b="1" spc="15" dirty="0">
                <a:solidFill>
                  <a:srgbClr val="C00000"/>
                </a:solidFill>
              </a:rPr>
              <a:t>I </a:t>
            </a:r>
            <a:r>
              <a:rPr sz="2800" b="1" spc="83" dirty="0" smtClean="0">
                <a:solidFill>
                  <a:srgbClr val="C00000"/>
                </a:solidFill>
              </a:rPr>
              <a:t>get</a:t>
            </a:r>
            <a:r>
              <a:rPr sz="2800" b="1" spc="-394" dirty="0" smtClean="0">
                <a:solidFill>
                  <a:srgbClr val="C00000"/>
                </a:solidFill>
              </a:rPr>
              <a:t>…?</a:t>
            </a:r>
            <a:endParaRPr sz="2800" b="1" spc="-394" dirty="0">
              <a:solidFill>
                <a:srgbClr val="C00000"/>
              </a:solidFill>
            </a:endParaRPr>
          </a:p>
        </p:txBody>
      </p:sp>
      <p:sp>
        <p:nvSpPr>
          <p:cNvPr id="5" name="Content Placeholder 4"/>
          <p:cNvSpPr>
            <a:spLocks noGrp="1"/>
          </p:cNvSpPr>
          <p:nvPr>
            <p:ph idx="1"/>
          </p:nvPr>
        </p:nvSpPr>
        <p:spPr>
          <a:xfrm>
            <a:off x="838200" y="1752600"/>
            <a:ext cx="6096000" cy="3886200"/>
          </a:xfrm>
        </p:spPr>
        <p:txBody>
          <a:bodyPr/>
          <a:lstStyle/>
          <a:p>
            <a:pPr marL="341313" indent="-341313">
              <a:spcBef>
                <a:spcPts val="600"/>
              </a:spcBef>
              <a:buClrTx/>
            </a:pPr>
            <a:r>
              <a:rPr lang="en-US" sz="2400" spc="98" dirty="0" smtClean="0">
                <a:cs typeface="Times New Roman"/>
              </a:rPr>
              <a:t>too </a:t>
            </a:r>
            <a:r>
              <a:rPr lang="en-US" sz="2400" spc="86" dirty="0">
                <a:cs typeface="Times New Roman"/>
              </a:rPr>
              <a:t>many</a:t>
            </a:r>
            <a:r>
              <a:rPr lang="en-US" sz="2400" spc="-263" dirty="0">
                <a:cs typeface="Times New Roman"/>
              </a:rPr>
              <a:t> </a:t>
            </a:r>
            <a:r>
              <a:rPr lang="en-US" sz="2400" spc="49" dirty="0" smtClean="0">
                <a:cs typeface="Times New Roman"/>
              </a:rPr>
              <a:t>calories</a:t>
            </a:r>
          </a:p>
          <a:p>
            <a:pPr marL="573088" marR="3810" lvl="2" indent="-231775">
              <a:spcBef>
                <a:spcPts val="600"/>
              </a:spcBef>
              <a:buClrTx/>
              <a:buFont typeface="Arial"/>
              <a:buChar char="•"/>
              <a:tabLst>
                <a:tab pos="238125" algn="l"/>
                <a:tab pos="238601" algn="l"/>
              </a:tabLst>
            </a:pPr>
            <a:r>
              <a:rPr lang="en-US" sz="1800" spc="64" dirty="0">
                <a:cs typeface="Times New Roman"/>
              </a:rPr>
              <a:t>from</a:t>
            </a:r>
            <a:r>
              <a:rPr lang="en-US" sz="1800" spc="-98" dirty="0">
                <a:cs typeface="Times New Roman"/>
              </a:rPr>
              <a:t> </a:t>
            </a:r>
            <a:r>
              <a:rPr lang="en-US" sz="1800" spc="68" dirty="0">
                <a:cs typeface="Times New Roman"/>
              </a:rPr>
              <a:t>carbs</a:t>
            </a:r>
            <a:r>
              <a:rPr lang="en-US" sz="1800" spc="-86" dirty="0">
                <a:cs typeface="Times New Roman"/>
              </a:rPr>
              <a:t> </a:t>
            </a:r>
            <a:r>
              <a:rPr lang="en-US" sz="1800" spc="127" dirty="0">
                <a:cs typeface="Times New Roman"/>
              </a:rPr>
              <a:t>and</a:t>
            </a:r>
            <a:r>
              <a:rPr lang="en-US" sz="1800" spc="-23" dirty="0">
                <a:cs typeface="Times New Roman"/>
              </a:rPr>
              <a:t> </a:t>
            </a:r>
            <a:r>
              <a:rPr lang="en-US" sz="1800" spc="34" dirty="0">
                <a:cs typeface="Times New Roman"/>
              </a:rPr>
              <a:t>fat.</a:t>
            </a:r>
          </a:p>
          <a:p>
            <a:pPr marL="914400" marR="3810" lvl="3" indent="-341313">
              <a:spcBef>
                <a:spcPts val="600"/>
              </a:spcBef>
              <a:buClrTx/>
              <a:buFont typeface="Arial"/>
              <a:buChar char="•"/>
              <a:tabLst>
                <a:tab pos="238125" algn="l"/>
                <a:tab pos="238601" algn="l"/>
              </a:tabLst>
            </a:pPr>
            <a:r>
              <a:rPr lang="en-US" sz="1600" spc="34" dirty="0">
                <a:cs typeface="Times New Roman"/>
              </a:rPr>
              <a:t>Will </a:t>
            </a:r>
            <a:r>
              <a:rPr lang="en-US" sz="1600" spc="75" dirty="0">
                <a:cs typeface="Times New Roman"/>
              </a:rPr>
              <a:t>store</a:t>
            </a:r>
            <a:r>
              <a:rPr lang="en-US" sz="1600" spc="-113" dirty="0">
                <a:cs typeface="Times New Roman"/>
              </a:rPr>
              <a:t> </a:t>
            </a:r>
            <a:r>
              <a:rPr lang="en-US" sz="1600" spc="53" dirty="0">
                <a:cs typeface="Times New Roman"/>
              </a:rPr>
              <a:t>as </a:t>
            </a:r>
            <a:r>
              <a:rPr lang="en-US" sz="1600" spc="60" dirty="0">
                <a:cs typeface="Times New Roman"/>
              </a:rPr>
              <a:t>fat </a:t>
            </a:r>
            <a:r>
              <a:rPr lang="en-US" sz="1600" spc="11" dirty="0">
                <a:cs typeface="Times New Roman"/>
              </a:rPr>
              <a:t>(~3500</a:t>
            </a:r>
            <a:r>
              <a:rPr lang="en-US" sz="1600" spc="-153" dirty="0">
                <a:cs typeface="Times New Roman"/>
              </a:rPr>
              <a:t> </a:t>
            </a:r>
            <a:r>
              <a:rPr lang="en-US" sz="1600" spc="79" dirty="0" err="1">
                <a:cs typeface="Times New Roman"/>
              </a:rPr>
              <a:t>cal</a:t>
            </a:r>
            <a:r>
              <a:rPr lang="en-US" sz="1600" spc="79" dirty="0">
                <a:cs typeface="Times New Roman"/>
              </a:rPr>
              <a:t>/</a:t>
            </a:r>
            <a:r>
              <a:rPr lang="en-US" sz="1600" spc="79" dirty="0" err="1">
                <a:cs typeface="Times New Roman"/>
              </a:rPr>
              <a:t>lb</a:t>
            </a:r>
            <a:r>
              <a:rPr lang="en-US" sz="1600" spc="79" dirty="0">
                <a:cs typeface="Times New Roman"/>
              </a:rPr>
              <a:t>)</a:t>
            </a:r>
          </a:p>
          <a:p>
            <a:pPr marL="573088" marR="3810" lvl="2" indent="-231775">
              <a:spcBef>
                <a:spcPts val="600"/>
              </a:spcBef>
              <a:buClrTx/>
              <a:buFont typeface="Arial"/>
              <a:buChar char="•"/>
              <a:tabLst>
                <a:tab pos="238125" algn="l"/>
                <a:tab pos="238601" algn="l"/>
              </a:tabLst>
            </a:pPr>
            <a:r>
              <a:rPr lang="en-US" sz="1800" spc="64" dirty="0">
                <a:cs typeface="Times New Roman"/>
              </a:rPr>
              <a:t>from </a:t>
            </a:r>
            <a:r>
              <a:rPr lang="en-US" sz="1800" spc="71" dirty="0">
                <a:cs typeface="Times New Roman"/>
              </a:rPr>
              <a:t>proteins.</a:t>
            </a:r>
          </a:p>
          <a:p>
            <a:pPr marL="914400" marR="3810" lvl="3" indent="-338138">
              <a:spcBef>
                <a:spcPts val="600"/>
              </a:spcBef>
              <a:buClrTx/>
              <a:buFont typeface="Arial"/>
              <a:buChar char="•"/>
              <a:tabLst>
                <a:tab pos="238125" algn="l"/>
                <a:tab pos="238601" algn="l"/>
              </a:tabLst>
            </a:pPr>
            <a:r>
              <a:rPr lang="en-US" sz="1600" spc="109" dirty="0">
                <a:cs typeface="Times New Roman"/>
              </a:rPr>
              <a:t>Gout</a:t>
            </a:r>
            <a:endParaRPr lang="en-US" sz="1600" spc="41" dirty="0">
              <a:cs typeface="Times New Roman"/>
            </a:endParaRPr>
          </a:p>
          <a:p>
            <a:pPr marL="341313" indent="-341313">
              <a:spcBef>
                <a:spcPts val="600"/>
              </a:spcBef>
              <a:buClrTx/>
            </a:pPr>
            <a:r>
              <a:rPr lang="en-US" sz="2400" spc="-53" dirty="0" smtClean="0">
                <a:cs typeface="Times New Roman"/>
              </a:rPr>
              <a:t>Key </a:t>
            </a:r>
            <a:r>
              <a:rPr lang="en-US" sz="2400" spc="90" dirty="0">
                <a:cs typeface="Times New Roman"/>
              </a:rPr>
              <a:t>long-term</a:t>
            </a:r>
            <a:r>
              <a:rPr lang="en-US" sz="2400" spc="-56" dirty="0">
                <a:cs typeface="Times New Roman"/>
              </a:rPr>
              <a:t> </a:t>
            </a:r>
            <a:r>
              <a:rPr lang="en-US" sz="2400" spc="83" dirty="0">
                <a:cs typeface="Times New Roman"/>
              </a:rPr>
              <a:t>problems.</a:t>
            </a:r>
          </a:p>
          <a:p>
            <a:pPr marL="573088" marR="3810" lvl="3" indent="-231775">
              <a:spcBef>
                <a:spcPts val="600"/>
              </a:spcBef>
              <a:buClrTx/>
              <a:tabLst>
                <a:tab pos="238125" algn="l"/>
                <a:tab pos="238601" algn="l"/>
              </a:tabLst>
            </a:pPr>
            <a:r>
              <a:rPr lang="en-US" sz="1600" spc="60" dirty="0">
                <a:cs typeface="Times New Roman"/>
              </a:rPr>
              <a:t>Obesity</a:t>
            </a:r>
            <a:endParaRPr lang="en-US" sz="1600" spc="71" dirty="0">
              <a:cs typeface="Times New Roman"/>
            </a:endParaRPr>
          </a:p>
          <a:p>
            <a:pPr marL="573088" marR="3810" lvl="3" indent="-231775">
              <a:spcBef>
                <a:spcPts val="600"/>
              </a:spcBef>
              <a:buClrTx/>
              <a:tabLst>
                <a:tab pos="238125" algn="l"/>
                <a:tab pos="238601" algn="l"/>
              </a:tabLst>
            </a:pPr>
            <a:r>
              <a:rPr lang="en-US" sz="1600" spc="60" dirty="0">
                <a:cs typeface="Times New Roman"/>
              </a:rPr>
              <a:t>Diabetes</a:t>
            </a:r>
            <a:endParaRPr lang="en-US" sz="1600" spc="71" dirty="0">
              <a:cs typeface="Times New Roman"/>
            </a:endParaRPr>
          </a:p>
          <a:p>
            <a:pPr marL="573088" marR="3810" lvl="3" indent="-231775">
              <a:spcBef>
                <a:spcPts val="600"/>
              </a:spcBef>
              <a:buClrTx/>
              <a:tabLst>
                <a:tab pos="238125" algn="l"/>
                <a:tab pos="238601" algn="l"/>
              </a:tabLst>
            </a:pPr>
            <a:r>
              <a:rPr lang="en-US" sz="1600" spc="-8" dirty="0">
                <a:cs typeface="Times New Roman"/>
              </a:rPr>
              <a:t>Liver</a:t>
            </a:r>
            <a:r>
              <a:rPr lang="en-US" sz="1600" spc="-75" dirty="0">
                <a:cs typeface="Times New Roman"/>
              </a:rPr>
              <a:t> </a:t>
            </a:r>
            <a:r>
              <a:rPr lang="en-US" sz="1600" spc="41" dirty="0">
                <a:cs typeface="Times New Roman"/>
              </a:rPr>
              <a:t>failure</a:t>
            </a:r>
            <a:endParaRPr lang="en-US" sz="1600" dirty="0">
              <a:cs typeface="Times New Roman"/>
            </a:endParaRPr>
          </a:p>
          <a:p>
            <a:pPr>
              <a:buClrTx/>
            </a:pP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905000"/>
            <a:ext cx="3902110" cy="2663190"/>
          </a:xfrm>
          <a:prstGeom prst="rect">
            <a:avLst/>
          </a:prstGeom>
        </p:spPr>
      </p:pic>
    </p:spTree>
    <p:extLst>
      <p:ext uri="{BB962C8B-B14F-4D97-AF65-F5344CB8AC3E}">
        <p14:creationId xmlns:p14="http://schemas.microsoft.com/office/powerpoint/2010/main" val="206870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176" dirty="0">
                <a:solidFill>
                  <a:srgbClr val="C00000"/>
                </a:solidFill>
              </a:rPr>
              <a:t>What </a:t>
            </a:r>
            <a:r>
              <a:rPr sz="2800" b="1" spc="143" dirty="0">
                <a:solidFill>
                  <a:srgbClr val="C00000"/>
                </a:solidFill>
              </a:rPr>
              <a:t>happens</a:t>
            </a:r>
            <a:r>
              <a:rPr sz="2800" b="1" spc="-484" dirty="0">
                <a:solidFill>
                  <a:srgbClr val="C00000"/>
                </a:solidFill>
              </a:rPr>
              <a:t> </a:t>
            </a:r>
            <a:r>
              <a:rPr sz="2800" b="1" spc="-26" dirty="0">
                <a:solidFill>
                  <a:srgbClr val="C00000"/>
                </a:solidFill>
              </a:rPr>
              <a:t>if </a:t>
            </a:r>
            <a:r>
              <a:rPr sz="2800" b="1" spc="15" dirty="0">
                <a:solidFill>
                  <a:srgbClr val="C00000"/>
                </a:solidFill>
              </a:rPr>
              <a:t>I </a:t>
            </a:r>
            <a:r>
              <a:rPr sz="2800" b="1" spc="83" dirty="0">
                <a:solidFill>
                  <a:srgbClr val="C00000"/>
                </a:solidFill>
              </a:rPr>
              <a:t>get </a:t>
            </a:r>
            <a:r>
              <a:rPr sz="2800" b="1" spc="-394" dirty="0">
                <a:solidFill>
                  <a:srgbClr val="C00000"/>
                </a:solidFill>
              </a:rPr>
              <a:t>…?</a:t>
            </a:r>
          </a:p>
        </p:txBody>
      </p:sp>
      <p:sp>
        <p:nvSpPr>
          <p:cNvPr id="4" name="object 4"/>
          <p:cNvSpPr txBox="1">
            <a:spLocks noGrp="1"/>
          </p:cNvSpPr>
          <p:nvPr>
            <p:ph idx="1"/>
          </p:nvPr>
        </p:nvSpPr>
        <p:spPr>
          <a:xfrm>
            <a:off x="838200" y="1676400"/>
            <a:ext cx="4572000" cy="4685418"/>
          </a:xfrm>
          <a:prstGeom prst="rect">
            <a:avLst/>
          </a:prstGeom>
        </p:spPr>
        <p:txBody>
          <a:bodyPr vert="horz" wrap="square" lIns="0" tIns="159544" rIns="0" bIns="0" rtlCol="0">
            <a:spAutoFit/>
          </a:bodyPr>
          <a:lstStyle/>
          <a:p>
            <a:pPr marL="365760" indent="-365760">
              <a:spcBef>
                <a:spcPts val="600"/>
              </a:spcBef>
              <a:buClrTx/>
            </a:pPr>
            <a:r>
              <a:rPr lang="en-US" sz="2400" dirty="0" smtClean="0">
                <a:cs typeface="Times New Roman"/>
              </a:rPr>
              <a:t>too few calories.</a:t>
            </a:r>
          </a:p>
          <a:p>
            <a:pPr marL="765810" lvl="2" indent="-365760">
              <a:spcBef>
                <a:spcPts val="600"/>
              </a:spcBef>
              <a:buClrTx/>
            </a:pPr>
            <a:r>
              <a:rPr lang="en-US" sz="1800" dirty="0" smtClean="0">
                <a:cs typeface="Times New Roman"/>
              </a:rPr>
              <a:t>Body takes energy out of storage.</a:t>
            </a:r>
          </a:p>
          <a:p>
            <a:pPr marL="765810" lvl="2" indent="-365760">
              <a:spcBef>
                <a:spcPts val="600"/>
              </a:spcBef>
              <a:buClrTx/>
            </a:pPr>
            <a:r>
              <a:rPr lang="en-US" sz="1800" dirty="0" smtClean="0">
                <a:cs typeface="Times New Roman"/>
              </a:rPr>
              <a:t>Long-term health problems.</a:t>
            </a:r>
          </a:p>
          <a:p>
            <a:pPr marL="1223010" lvl="3" indent="-365760">
              <a:spcBef>
                <a:spcPts val="600"/>
              </a:spcBef>
              <a:buClrTx/>
            </a:pPr>
            <a:r>
              <a:rPr lang="en-US" sz="1600" dirty="0" smtClean="0">
                <a:cs typeface="Times New Roman"/>
              </a:rPr>
              <a:t>Heart rhythm abnormalities</a:t>
            </a:r>
          </a:p>
          <a:p>
            <a:pPr marL="1223010" lvl="3" indent="-365760">
              <a:spcBef>
                <a:spcPts val="600"/>
              </a:spcBef>
              <a:buClrTx/>
            </a:pPr>
            <a:r>
              <a:rPr lang="en-US" sz="1600" dirty="0" smtClean="0">
                <a:cs typeface="Times New Roman"/>
              </a:rPr>
              <a:t>Depression</a:t>
            </a:r>
          </a:p>
          <a:p>
            <a:pPr marL="1223010" lvl="3" indent="-365760">
              <a:spcBef>
                <a:spcPts val="600"/>
              </a:spcBef>
              <a:buClrTx/>
            </a:pPr>
            <a:r>
              <a:rPr lang="en-US" sz="1600" dirty="0" smtClean="0">
                <a:cs typeface="Times New Roman"/>
              </a:rPr>
              <a:t>Anemia</a:t>
            </a:r>
          </a:p>
          <a:p>
            <a:pPr marL="1223010" lvl="3" indent="-365760">
              <a:spcBef>
                <a:spcPts val="600"/>
              </a:spcBef>
              <a:buClrTx/>
            </a:pPr>
            <a:r>
              <a:rPr lang="en-US" sz="1600" dirty="0" smtClean="0">
                <a:cs typeface="Times New Roman"/>
              </a:rPr>
              <a:t>Brittle bones</a:t>
            </a:r>
          </a:p>
          <a:p>
            <a:pPr marL="765810" lvl="2" indent="-365760">
              <a:spcBef>
                <a:spcPts val="600"/>
              </a:spcBef>
              <a:buClrTx/>
            </a:pPr>
            <a:r>
              <a:rPr lang="en-US" sz="1800" dirty="0" smtClean="0">
                <a:cs typeface="Times New Roman"/>
              </a:rPr>
              <a:t>Feast-or-famine syndrome.</a:t>
            </a:r>
          </a:p>
          <a:p>
            <a:pPr marL="1223010" lvl="3" indent="-365760">
              <a:spcBef>
                <a:spcPts val="600"/>
              </a:spcBef>
              <a:buClrTx/>
            </a:pPr>
            <a:r>
              <a:rPr lang="en-US" sz="1600" dirty="0" smtClean="0"/>
              <a:t>Eating too few calories can </a:t>
            </a:r>
            <a:r>
              <a:rPr lang="en-US" sz="1600" dirty="0" smtClean="0"/>
              <a:t>actually </a:t>
            </a:r>
            <a:r>
              <a:rPr lang="en-US" sz="1600" dirty="0" smtClean="0"/>
              <a:t>sabotage weight-loss efforts.</a:t>
            </a:r>
            <a:endParaRPr lang="en-US" sz="1600" dirty="0" smtClean="0">
              <a:cs typeface="Times New Roman"/>
            </a:endParaRPr>
          </a:p>
          <a:p>
            <a:pPr marL="765810" lvl="2" indent="-365760">
              <a:spcBef>
                <a:spcPts val="600"/>
              </a:spcBef>
              <a:buClrTx/>
            </a:pPr>
            <a:r>
              <a:rPr lang="en-US" sz="1800" dirty="0" smtClean="0">
                <a:cs typeface="Times New Roman"/>
              </a:rPr>
              <a:t>Body functions begin to shutdown.</a:t>
            </a:r>
          </a:p>
          <a:p>
            <a:pPr marL="765810" lvl="2" indent="-365760">
              <a:spcBef>
                <a:spcPts val="600"/>
              </a:spcBef>
              <a:buClrTx/>
            </a:pPr>
            <a:endParaRPr sz="1800" dirty="0">
              <a:cs typeface="Times New Roman"/>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142" r="10953"/>
          <a:stretch/>
        </p:blipFill>
        <p:spPr>
          <a:xfrm>
            <a:off x="5410200" y="1676400"/>
            <a:ext cx="3427445" cy="4419600"/>
          </a:xfrm>
          <a:prstGeom prst="rect">
            <a:avLst/>
          </a:prstGeom>
        </p:spPr>
      </p:pic>
    </p:spTree>
    <p:extLst>
      <p:ext uri="{BB962C8B-B14F-4D97-AF65-F5344CB8AC3E}">
        <p14:creationId xmlns:p14="http://schemas.microsoft.com/office/powerpoint/2010/main" val="206268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6125" y="1419083"/>
            <a:ext cx="2432875" cy="502061"/>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pc="75" dirty="0">
                <a:solidFill>
                  <a:srgbClr val="000000"/>
                </a:solidFill>
              </a:rPr>
              <a:t>Discussion</a:t>
            </a:r>
          </a:p>
        </p:txBody>
      </p:sp>
      <p:sp>
        <p:nvSpPr>
          <p:cNvPr id="3" name="object 3"/>
          <p:cNvSpPr txBox="1"/>
          <p:nvPr/>
        </p:nvSpPr>
        <p:spPr>
          <a:xfrm>
            <a:off x="996125" y="2044636"/>
            <a:ext cx="7095649" cy="2798202"/>
          </a:xfrm>
          <a:prstGeom prst="rect">
            <a:avLst/>
          </a:prstGeom>
        </p:spPr>
        <p:txBody>
          <a:bodyPr vert="horz" wrap="square" lIns="0" tIns="45720" rIns="0" bIns="0" rtlCol="0">
            <a:spAutoFit/>
          </a:bodyPr>
          <a:lstStyle/>
          <a:p>
            <a:pPr marL="351949" marR="653891" indent="-342900">
              <a:lnSpc>
                <a:spcPts val="2265"/>
              </a:lnSpc>
              <a:spcBef>
                <a:spcPts val="360"/>
              </a:spcBef>
              <a:buFont typeface="Wingdings" panose="05000000000000000000" pitchFamily="2" charset="2"/>
              <a:buChar char="Ø"/>
              <a:tabLst>
                <a:tab pos="238125" algn="l"/>
                <a:tab pos="238601" algn="l"/>
                <a:tab pos="3669506" algn="l"/>
                <a:tab pos="5626418" algn="l"/>
              </a:tabLst>
            </a:pPr>
            <a:r>
              <a:rPr sz="2100" u="none" spc="60" dirty="0">
                <a:latin typeface="Times New Roman"/>
                <a:cs typeface="Times New Roman"/>
              </a:rPr>
              <a:t>Describe</a:t>
            </a:r>
            <a:r>
              <a:rPr sz="2100" u="none" spc="-90" dirty="0">
                <a:latin typeface="Times New Roman"/>
                <a:cs typeface="Times New Roman"/>
              </a:rPr>
              <a:t> </a:t>
            </a:r>
            <a:r>
              <a:rPr sz="2100" u="none" spc="98" dirty="0">
                <a:latin typeface="Times New Roman"/>
                <a:cs typeface="Times New Roman"/>
              </a:rPr>
              <a:t>what</a:t>
            </a:r>
            <a:r>
              <a:rPr sz="2100" u="none" spc="-86" dirty="0">
                <a:latin typeface="Times New Roman"/>
                <a:cs typeface="Times New Roman"/>
              </a:rPr>
              <a:t> </a:t>
            </a:r>
            <a:r>
              <a:rPr sz="2100" u="none" spc="-34" dirty="0">
                <a:latin typeface="Times New Roman"/>
                <a:cs typeface="Times New Roman"/>
              </a:rPr>
              <a:t>you’ve</a:t>
            </a:r>
            <a:r>
              <a:rPr sz="2100" u="none" spc="-71" dirty="0">
                <a:latin typeface="Times New Roman"/>
                <a:cs typeface="Times New Roman"/>
              </a:rPr>
              <a:t> </a:t>
            </a:r>
            <a:r>
              <a:rPr sz="2100" u="none" spc="101" dirty="0">
                <a:latin typeface="Times New Roman"/>
                <a:cs typeface="Times New Roman"/>
              </a:rPr>
              <a:t>eaten</a:t>
            </a:r>
            <a:r>
              <a:rPr sz="2100" u="none" spc="-38" dirty="0">
                <a:latin typeface="Times New Roman"/>
                <a:cs typeface="Times New Roman"/>
              </a:rPr>
              <a:t> </a:t>
            </a:r>
            <a:r>
              <a:rPr sz="2100" u="none" spc="68" dirty="0">
                <a:latin typeface="Times New Roman"/>
                <a:cs typeface="Times New Roman"/>
              </a:rPr>
              <a:t>today</a:t>
            </a:r>
            <a:r>
              <a:rPr sz="2100" u="none" spc="-68" dirty="0">
                <a:latin typeface="Times New Roman"/>
                <a:cs typeface="Times New Roman"/>
              </a:rPr>
              <a:t> </a:t>
            </a:r>
            <a:r>
              <a:rPr sz="2100" u="none" spc="94" dirty="0">
                <a:latin typeface="Times New Roman"/>
                <a:cs typeface="Times New Roman"/>
              </a:rPr>
              <a:t>or</a:t>
            </a:r>
            <a:r>
              <a:rPr sz="2100" u="none" spc="-116" dirty="0">
                <a:latin typeface="Times New Roman"/>
                <a:cs typeface="Times New Roman"/>
              </a:rPr>
              <a:t> </a:t>
            </a:r>
            <a:r>
              <a:rPr sz="2100" u="none" spc="19" dirty="0">
                <a:latin typeface="Times New Roman"/>
                <a:cs typeface="Times New Roman"/>
              </a:rPr>
              <a:t>yesterday.	</a:t>
            </a:r>
            <a:r>
              <a:rPr sz="2100" u="none" spc="60" dirty="0">
                <a:latin typeface="Times New Roman"/>
                <a:cs typeface="Times New Roman"/>
              </a:rPr>
              <a:t>Does</a:t>
            </a:r>
            <a:r>
              <a:rPr sz="2100" u="none" spc="-120" dirty="0">
                <a:latin typeface="Times New Roman"/>
                <a:cs typeface="Times New Roman"/>
              </a:rPr>
              <a:t> </a:t>
            </a:r>
            <a:r>
              <a:rPr sz="2100" u="none" spc="79" dirty="0">
                <a:latin typeface="Times New Roman"/>
                <a:cs typeface="Times New Roman"/>
              </a:rPr>
              <a:t>it  </a:t>
            </a:r>
            <a:r>
              <a:rPr sz="2100" u="none" spc="11" dirty="0">
                <a:latin typeface="Times New Roman"/>
                <a:cs typeface="Times New Roman"/>
              </a:rPr>
              <a:t>follow </a:t>
            </a:r>
            <a:r>
              <a:rPr sz="2100" u="none" spc="127" dirty="0">
                <a:latin typeface="Times New Roman"/>
                <a:cs typeface="Times New Roman"/>
              </a:rPr>
              <a:t>the </a:t>
            </a:r>
            <a:r>
              <a:rPr sz="2100" u="none" spc="38" dirty="0" smtClean="0">
                <a:latin typeface="Times New Roman"/>
                <a:cs typeface="Times New Roman"/>
              </a:rPr>
              <a:t>MyPlate</a:t>
            </a:r>
            <a:r>
              <a:rPr sz="2100" u="none" spc="-94" dirty="0" smtClean="0">
                <a:latin typeface="Times New Roman"/>
                <a:cs typeface="Times New Roman"/>
              </a:rPr>
              <a:t> </a:t>
            </a:r>
            <a:r>
              <a:rPr sz="2100" u="none" spc="60" dirty="0">
                <a:latin typeface="Times New Roman"/>
                <a:cs typeface="Times New Roman"/>
              </a:rPr>
              <a:t>guidelines?</a:t>
            </a:r>
            <a:endParaRPr sz="2100" u="none" dirty="0">
              <a:latin typeface="Times New Roman"/>
              <a:cs typeface="Times New Roman"/>
            </a:endParaRPr>
          </a:p>
          <a:p>
            <a:pPr marL="351949" indent="-342900">
              <a:spcBef>
                <a:spcPts val="1069"/>
              </a:spcBef>
              <a:buFont typeface="Wingdings" panose="05000000000000000000" pitchFamily="2" charset="2"/>
              <a:buChar char="Ø"/>
              <a:tabLst>
                <a:tab pos="238125" algn="l"/>
                <a:tab pos="238601" algn="l"/>
              </a:tabLst>
            </a:pPr>
            <a:r>
              <a:rPr sz="2100" u="none" spc="11" dirty="0">
                <a:latin typeface="Times New Roman"/>
                <a:cs typeface="Times New Roman"/>
              </a:rPr>
              <a:t>Is</a:t>
            </a:r>
            <a:r>
              <a:rPr sz="2100" u="none" spc="-98" dirty="0">
                <a:latin typeface="Times New Roman"/>
                <a:cs typeface="Times New Roman"/>
              </a:rPr>
              <a:t> </a:t>
            </a:r>
            <a:r>
              <a:rPr sz="2100" u="none" spc="56" dirty="0">
                <a:latin typeface="Times New Roman"/>
                <a:cs typeface="Times New Roman"/>
              </a:rPr>
              <a:t>your</a:t>
            </a:r>
            <a:r>
              <a:rPr sz="2100" u="none" spc="-113" dirty="0">
                <a:latin typeface="Times New Roman"/>
                <a:cs typeface="Times New Roman"/>
              </a:rPr>
              <a:t> </a:t>
            </a:r>
            <a:r>
              <a:rPr sz="2100" u="none" spc="45" dirty="0">
                <a:latin typeface="Times New Roman"/>
                <a:cs typeface="Times New Roman"/>
              </a:rPr>
              <a:t>caloric</a:t>
            </a:r>
            <a:r>
              <a:rPr sz="2100" u="none" spc="-45" dirty="0">
                <a:latin typeface="Times New Roman"/>
                <a:cs typeface="Times New Roman"/>
              </a:rPr>
              <a:t> </a:t>
            </a:r>
            <a:r>
              <a:rPr sz="2100" u="none" spc="83" dirty="0">
                <a:latin typeface="Times New Roman"/>
                <a:cs typeface="Times New Roman"/>
              </a:rPr>
              <a:t>intake</a:t>
            </a:r>
            <a:r>
              <a:rPr sz="2100" u="none" spc="-109" dirty="0">
                <a:latin typeface="Times New Roman"/>
                <a:cs typeface="Times New Roman"/>
              </a:rPr>
              <a:t> </a:t>
            </a:r>
            <a:r>
              <a:rPr sz="2100" u="none" spc="71" dirty="0">
                <a:latin typeface="Times New Roman"/>
                <a:cs typeface="Times New Roman"/>
              </a:rPr>
              <a:t>a</a:t>
            </a:r>
            <a:r>
              <a:rPr sz="2100" u="none" spc="-105" dirty="0">
                <a:latin typeface="Times New Roman"/>
                <a:cs typeface="Times New Roman"/>
              </a:rPr>
              <a:t> </a:t>
            </a:r>
            <a:r>
              <a:rPr sz="2100" u="none" spc="64" dirty="0">
                <a:latin typeface="Times New Roman"/>
                <a:cs typeface="Times New Roman"/>
              </a:rPr>
              <a:t>good</a:t>
            </a:r>
            <a:r>
              <a:rPr sz="2100" u="none" spc="4" dirty="0">
                <a:latin typeface="Times New Roman"/>
                <a:cs typeface="Times New Roman"/>
              </a:rPr>
              <a:t> </a:t>
            </a:r>
            <a:r>
              <a:rPr sz="2100" u="none" spc="53" dirty="0">
                <a:latin typeface="Times New Roman"/>
                <a:cs typeface="Times New Roman"/>
              </a:rPr>
              <a:t>fit</a:t>
            </a:r>
            <a:r>
              <a:rPr sz="2100" u="none" spc="-71" dirty="0">
                <a:latin typeface="Times New Roman"/>
                <a:cs typeface="Times New Roman"/>
              </a:rPr>
              <a:t> </a:t>
            </a:r>
            <a:r>
              <a:rPr sz="2100" u="none" spc="38" dirty="0">
                <a:latin typeface="Times New Roman"/>
                <a:cs typeface="Times New Roman"/>
              </a:rPr>
              <a:t>for</a:t>
            </a:r>
            <a:r>
              <a:rPr sz="2100" u="none" spc="-135" dirty="0">
                <a:latin typeface="Times New Roman"/>
                <a:cs typeface="Times New Roman"/>
              </a:rPr>
              <a:t> </a:t>
            </a:r>
            <a:r>
              <a:rPr sz="2100" u="none" spc="56" dirty="0">
                <a:latin typeface="Times New Roman"/>
                <a:cs typeface="Times New Roman"/>
              </a:rPr>
              <a:t>your</a:t>
            </a:r>
            <a:r>
              <a:rPr sz="2100" u="none" spc="-98" dirty="0">
                <a:latin typeface="Times New Roman"/>
                <a:cs typeface="Times New Roman"/>
              </a:rPr>
              <a:t> </a:t>
            </a:r>
            <a:r>
              <a:rPr sz="2100" u="none" spc="41" dirty="0">
                <a:latin typeface="Times New Roman"/>
                <a:cs typeface="Times New Roman"/>
              </a:rPr>
              <a:t>activity</a:t>
            </a:r>
            <a:r>
              <a:rPr sz="2100" u="none" spc="-64" dirty="0">
                <a:latin typeface="Times New Roman"/>
                <a:cs typeface="Times New Roman"/>
              </a:rPr>
              <a:t> </a:t>
            </a:r>
            <a:r>
              <a:rPr sz="2100" u="none" spc="4" dirty="0">
                <a:latin typeface="Times New Roman"/>
                <a:cs typeface="Times New Roman"/>
              </a:rPr>
              <a:t>level?</a:t>
            </a:r>
            <a:endParaRPr sz="2100" u="none" dirty="0">
              <a:latin typeface="Times New Roman"/>
              <a:cs typeface="Times New Roman"/>
            </a:endParaRPr>
          </a:p>
          <a:p>
            <a:pPr marL="351949" marR="3810" indent="-342900">
              <a:lnSpc>
                <a:spcPts val="2273"/>
              </a:lnSpc>
              <a:spcBef>
                <a:spcPts val="1379"/>
              </a:spcBef>
              <a:buFont typeface="Wingdings" panose="05000000000000000000" pitchFamily="2" charset="2"/>
              <a:buChar char="Ø"/>
              <a:tabLst>
                <a:tab pos="238125" algn="l"/>
                <a:tab pos="238601" algn="l"/>
              </a:tabLst>
            </a:pPr>
            <a:r>
              <a:rPr sz="2100" u="none" spc="64" dirty="0">
                <a:latin typeface="Times New Roman"/>
                <a:cs typeface="Times New Roman"/>
              </a:rPr>
              <a:t>Describe</a:t>
            </a:r>
            <a:r>
              <a:rPr sz="2100" u="none" spc="-75" dirty="0">
                <a:latin typeface="Times New Roman"/>
                <a:cs typeface="Times New Roman"/>
              </a:rPr>
              <a:t> </a:t>
            </a:r>
            <a:r>
              <a:rPr sz="2100" u="none" spc="127" dirty="0">
                <a:latin typeface="Times New Roman"/>
                <a:cs typeface="Times New Roman"/>
              </a:rPr>
              <a:t>the</a:t>
            </a:r>
            <a:r>
              <a:rPr sz="2100" u="none" spc="-56" dirty="0">
                <a:latin typeface="Times New Roman"/>
                <a:cs typeface="Times New Roman"/>
              </a:rPr>
              <a:t> </a:t>
            </a:r>
            <a:r>
              <a:rPr sz="2100" u="none" spc="90" dirty="0">
                <a:latin typeface="Times New Roman"/>
                <a:cs typeface="Times New Roman"/>
              </a:rPr>
              <a:t>long-term</a:t>
            </a:r>
            <a:r>
              <a:rPr sz="2100" u="none" spc="-79" dirty="0">
                <a:latin typeface="Times New Roman"/>
                <a:cs typeface="Times New Roman"/>
              </a:rPr>
              <a:t> </a:t>
            </a:r>
            <a:r>
              <a:rPr sz="2100" u="none" spc="79" dirty="0">
                <a:latin typeface="Times New Roman"/>
                <a:cs typeface="Times New Roman"/>
              </a:rPr>
              <a:t>consequences</a:t>
            </a:r>
            <a:r>
              <a:rPr sz="2100" u="none" spc="-105" dirty="0">
                <a:latin typeface="Times New Roman"/>
                <a:cs typeface="Times New Roman"/>
              </a:rPr>
              <a:t> </a:t>
            </a:r>
            <a:r>
              <a:rPr sz="2100" u="none" spc="15" dirty="0">
                <a:latin typeface="Times New Roman"/>
                <a:cs typeface="Times New Roman"/>
              </a:rPr>
              <a:t>of</a:t>
            </a:r>
            <a:r>
              <a:rPr sz="2100" u="none" spc="-19" dirty="0">
                <a:latin typeface="Times New Roman"/>
                <a:cs typeface="Times New Roman"/>
              </a:rPr>
              <a:t> </a:t>
            </a:r>
            <a:r>
              <a:rPr sz="2100" u="none" spc="56" dirty="0">
                <a:latin typeface="Times New Roman"/>
                <a:cs typeface="Times New Roman"/>
              </a:rPr>
              <a:t>your</a:t>
            </a:r>
            <a:r>
              <a:rPr sz="2100" u="none" spc="-113" dirty="0">
                <a:latin typeface="Times New Roman"/>
                <a:cs typeface="Times New Roman"/>
              </a:rPr>
              <a:t> </a:t>
            </a:r>
            <a:r>
              <a:rPr sz="2100" u="none" spc="105" dirty="0">
                <a:latin typeface="Times New Roman"/>
                <a:cs typeface="Times New Roman"/>
              </a:rPr>
              <a:t>current</a:t>
            </a:r>
            <a:r>
              <a:rPr sz="2100" u="none" spc="-101" dirty="0">
                <a:latin typeface="Times New Roman"/>
                <a:cs typeface="Times New Roman"/>
              </a:rPr>
              <a:t> </a:t>
            </a:r>
            <a:r>
              <a:rPr sz="2100" u="none" spc="83" dirty="0">
                <a:latin typeface="Times New Roman"/>
                <a:cs typeface="Times New Roman"/>
              </a:rPr>
              <a:t>eating  </a:t>
            </a:r>
            <a:r>
              <a:rPr sz="2100" u="none" spc="75" dirty="0">
                <a:latin typeface="Times New Roman"/>
                <a:cs typeface="Times New Roman"/>
              </a:rPr>
              <a:t>habits.</a:t>
            </a:r>
            <a:endParaRPr sz="2100" u="none" dirty="0">
              <a:latin typeface="Times New Roman"/>
              <a:cs typeface="Times New Roman"/>
            </a:endParaRPr>
          </a:p>
          <a:p>
            <a:pPr marL="351949" indent="-342900">
              <a:spcBef>
                <a:spcPts val="1061"/>
              </a:spcBef>
              <a:buFont typeface="Wingdings" panose="05000000000000000000" pitchFamily="2" charset="2"/>
              <a:buChar char="Ø"/>
              <a:tabLst>
                <a:tab pos="238125" algn="l"/>
                <a:tab pos="238601" algn="l"/>
              </a:tabLst>
            </a:pPr>
            <a:r>
              <a:rPr sz="2100" u="none" spc="60" dirty="0">
                <a:latin typeface="Times New Roman"/>
                <a:cs typeface="Times New Roman"/>
              </a:rPr>
              <a:t>Describe</a:t>
            </a:r>
            <a:r>
              <a:rPr sz="2100" u="none" spc="-109" dirty="0">
                <a:latin typeface="Times New Roman"/>
                <a:cs typeface="Times New Roman"/>
              </a:rPr>
              <a:t> </a:t>
            </a:r>
            <a:r>
              <a:rPr sz="2100" u="none" spc="71" dirty="0">
                <a:latin typeface="Times New Roman"/>
                <a:cs typeface="Times New Roman"/>
              </a:rPr>
              <a:t>a</a:t>
            </a:r>
            <a:r>
              <a:rPr sz="2100" u="none" spc="-53" dirty="0">
                <a:latin typeface="Times New Roman"/>
                <a:cs typeface="Times New Roman"/>
              </a:rPr>
              <a:t> </a:t>
            </a:r>
            <a:r>
              <a:rPr sz="2100" u="none" spc="79" dirty="0">
                <a:latin typeface="Times New Roman"/>
                <a:cs typeface="Times New Roman"/>
              </a:rPr>
              <a:t>balanced</a:t>
            </a:r>
            <a:r>
              <a:rPr sz="2100" u="none" spc="15" dirty="0">
                <a:latin typeface="Times New Roman"/>
                <a:cs typeface="Times New Roman"/>
              </a:rPr>
              <a:t> </a:t>
            </a:r>
            <a:r>
              <a:rPr sz="2100" u="none" spc="83" dirty="0">
                <a:latin typeface="Times New Roman"/>
                <a:cs typeface="Times New Roman"/>
              </a:rPr>
              <a:t>meal</a:t>
            </a:r>
            <a:r>
              <a:rPr sz="2100" u="none" spc="-34" dirty="0">
                <a:latin typeface="Times New Roman"/>
                <a:cs typeface="Times New Roman"/>
              </a:rPr>
              <a:t> </a:t>
            </a:r>
            <a:r>
              <a:rPr sz="2100" u="none" spc="90" dirty="0">
                <a:latin typeface="Times New Roman"/>
                <a:cs typeface="Times New Roman"/>
              </a:rPr>
              <a:t>plan</a:t>
            </a:r>
            <a:r>
              <a:rPr sz="2100" u="none" spc="-23" dirty="0">
                <a:latin typeface="Times New Roman"/>
                <a:cs typeface="Times New Roman"/>
              </a:rPr>
              <a:t> </a:t>
            </a:r>
            <a:r>
              <a:rPr sz="2100" u="none" spc="34" dirty="0">
                <a:latin typeface="Times New Roman"/>
                <a:cs typeface="Times New Roman"/>
              </a:rPr>
              <a:t>for</a:t>
            </a:r>
            <a:r>
              <a:rPr sz="2100" u="none" spc="-124" dirty="0">
                <a:latin typeface="Times New Roman"/>
                <a:cs typeface="Times New Roman"/>
              </a:rPr>
              <a:t> </a:t>
            </a:r>
            <a:r>
              <a:rPr sz="2100" u="none" spc="71" dirty="0">
                <a:latin typeface="Times New Roman"/>
                <a:cs typeface="Times New Roman"/>
              </a:rPr>
              <a:t>a</a:t>
            </a:r>
            <a:r>
              <a:rPr sz="2100" u="none" spc="-94" dirty="0">
                <a:latin typeface="Times New Roman"/>
                <a:cs typeface="Times New Roman"/>
              </a:rPr>
              <a:t> </a:t>
            </a:r>
            <a:r>
              <a:rPr sz="2100" u="none" spc="-19" dirty="0">
                <a:latin typeface="Times New Roman"/>
                <a:cs typeface="Times New Roman"/>
              </a:rPr>
              <a:t>day.</a:t>
            </a:r>
            <a:endParaRPr sz="2100" u="none" dirty="0">
              <a:latin typeface="Times New Roman"/>
              <a:cs typeface="Times New Roman"/>
            </a:endParaRPr>
          </a:p>
          <a:p>
            <a:pPr marL="351949" indent="-342900">
              <a:spcBef>
                <a:spcPts val="1099"/>
              </a:spcBef>
              <a:buFont typeface="Wingdings" panose="05000000000000000000" pitchFamily="2" charset="2"/>
              <a:buChar char="Ø"/>
              <a:tabLst>
                <a:tab pos="238125" algn="l"/>
                <a:tab pos="238601" algn="l"/>
                <a:tab pos="4039076" algn="l"/>
                <a:tab pos="6018371" algn="l"/>
              </a:tabLst>
            </a:pPr>
            <a:r>
              <a:rPr sz="2100" u="none" spc="49" dirty="0">
                <a:latin typeface="Times New Roman"/>
                <a:cs typeface="Times New Roman"/>
              </a:rPr>
              <a:t>How</a:t>
            </a:r>
            <a:r>
              <a:rPr sz="2100" u="none" spc="-71" dirty="0">
                <a:latin typeface="Times New Roman"/>
                <a:cs typeface="Times New Roman"/>
              </a:rPr>
              <a:t> </a:t>
            </a:r>
            <a:r>
              <a:rPr sz="2100" u="none" spc="90" dirty="0">
                <a:latin typeface="Times New Roman"/>
                <a:cs typeface="Times New Roman"/>
              </a:rPr>
              <a:t>can</a:t>
            </a:r>
            <a:r>
              <a:rPr sz="2100" u="none" spc="-83" dirty="0">
                <a:latin typeface="Times New Roman"/>
                <a:cs typeface="Times New Roman"/>
              </a:rPr>
              <a:t> </a:t>
            </a:r>
            <a:r>
              <a:rPr sz="2100" u="none" spc="41" dirty="0">
                <a:latin typeface="Times New Roman"/>
                <a:cs typeface="Times New Roman"/>
              </a:rPr>
              <a:t>you</a:t>
            </a:r>
            <a:r>
              <a:rPr sz="2100" u="none" dirty="0">
                <a:latin typeface="Times New Roman"/>
                <a:cs typeface="Times New Roman"/>
              </a:rPr>
              <a:t> </a:t>
            </a:r>
            <a:r>
              <a:rPr sz="2100" u="none" spc="56" dirty="0">
                <a:latin typeface="Times New Roman"/>
                <a:cs typeface="Times New Roman"/>
              </a:rPr>
              <a:t>improve</a:t>
            </a:r>
            <a:r>
              <a:rPr sz="2100" u="none" spc="-101" dirty="0">
                <a:latin typeface="Times New Roman"/>
                <a:cs typeface="Times New Roman"/>
              </a:rPr>
              <a:t> </a:t>
            </a:r>
            <a:r>
              <a:rPr sz="2100" u="none" spc="56" dirty="0">
                <a:latin typeface="Times New Roman"/>
                <a:cs typeface="Times New Roman"/>
              </a:rPr>
              <a:t>your</a:t>
            </a:r>
            <a:r>
              <a:rPr sz="2100" u="none" spc="-98" dirty="0">
                <a:latin typeface="Times New Roman"/>
                <a:cs typeface="Times New Roman"/>
              </a:rPr>
              <a:t> </a:t>
            </a:r>
            <a:r>
              <a:rPr sz="2100" u="none" spc="68" dirty="0">
                <a:latin typeface="Times New Roman"/>
                <a:cs typeface="Times New Roman"/>
              </a:rPr>
              <a:t>diet?	</a:t>
            </a:r>
            <a:r>
              <a:rPr sz="2100" u="none" spc="71" dirty="0">
                <a:latin typeface="Times New Roman"/>
                <a:cs typeface="Times New Roman"/>
              </a:rPr>
              <a:t>Do </a:t>
            </a:r>
            <a:r>
              <a:rPr sz="2100" u="none" spc="41" dirty="0">
                <a:latin typeface="Times New Roman"/>
                <a:cs typeface="Times New Roman"/>
              </a:rPr>
              <a:t>you</a:t>
            </a:r>
            <a:r>
              <a:rPr sz="2100" u="none" spc="-248" dirty="0">
                <a:latin typeface="Times New Roman"/>
                <a:cs typeface="Times New Roman"/>
              </a:rPr>
              <a:t> </a:t>
            </a:r>
            <a:r>
              <a:rPr sz="2100" u="none" spc="101" dirty="0">
                <a:latin typeface="Times New Roman"/>
                <a:cs typeface="Times New Roman"/>
              </a:rPr>
              <a:t>want</a:t>
            </a:r>
            <a:r>
              <a:rPr sz="2100" u="none" spc="-75" dirty="0">
                <a:latin typeface="Times New Roman"/>
                <a:cs typeface="Times New Roman"/>
              </a:rPr>
              <a:t> </a:t>
            </a:r>
            <a:r>
              <a:rPr sz="2100" u="none" spc="64" dirty="0">
                <a:latin typeface="Times New Roman"/>
                <a:cs typeface="Times New Roman"/>
              </a:rPr>
              <a:t>to?	</a:t>
            </a:r>
            <a:r>
              <a:rPr sz="2100" u="none" spc="56" dirty="0">
                <a:latin typeface="Times New Roman"/>
                <a:cs typeface="Times New Roman"/>
              </a:rPr>
              <a:t>Why?</a:t>
            </a:r>
            <a:endParaRPr sz="2100" u="none" dirty="0">
              <a:latin typeface="Times New Roman"/>
              <a:cs typeface="Times New Roman"/>
            </a:endParaRPr>
          </a:p>
        </p:txBody>
      </p:sp>
    </p:spTree>
    <p:extLst>
      <p:ext uri="{BB962C8B-B14F-4D97-AF65-F5344CB8AC3E}">
        <p14:creationId xmlns:p14="http://schemas.microsoft.com/office/powerpoint/2010/main" val="23708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a:pPr>
            <a:r>
              <a:rPr lang="en-US" sz="1300" dirty="0" smtClean="0"/>
              <a:t>Using </a:t>
            </a:r>
            <a:r>
              <a:rPr lang="en-US" sz="1300" dirty="0"/>
              <a:t>the MyPlate food guide or the current USDA nutrition model, plan a menu that includes four meals, one snack, and one dessert for your patrol (or a similar size group of up to eight youth, including you) on a camping trip. These four meals must include two breakfasts, one lunch, and one dinner. Additionally, you must plan one snack and one dessert. Your menus should include enough food for each person, keeping in mind any special needs (such as food allergies) and how you keep your foods safe and free from cross-contamination. List the equipment and utensils needed to prepare and serve these meals.</a:t>
            </a:r>
          </a:p>
          <a:p>
            <a:pPr marL="800100" lvl="1" indent="-342900">
              <a:buClrTx/>
              <a:buFont typeface="+mj-lt"/>
              <a:buAutoNum type="alphaLcPeriod"/>
            </a:pPr>
            <a:r>
              <a:rPr lang="en-US" sz="1300" dirty="0"/>
              <a:t>Find or create recipes for the four meals, the snack, and the dessert you have planned. Adjust menu items in the recipes for the number to be served. Create a shopping list and budget to determine the per-person cost.</a:t>
            </a:r>
          </a:p>
          <a:p>
            <a:pPr marL="800100" lvl="1" indent="-342900">
              <a:buClrTx/>
              <a:buFont typeface="+mj-lt"/>
              <a:buAutoNum type="alphaLcPeriod"/>
            </a:pPr>
            <a:r>
              <a:rPr lang="en-US" sz="1300" dirty="0" smtClean="0"/>
              <a:t>Share </a:t>
            </a:r>
            <a:r>
              <a:rPr lang="en-US" sz="1300" dirty="0"/>
              <a:t>and discuss your menu plans and shopping list with your counselor</a:t>
            </a:r>
            <a:r>
              <a:rPr lang="en-US" sz="1300" dirty="0" smtClean="0"/>
              <a:t>. </a:t>
            </a: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2436578327"/>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t>Fruits</a:t>
            </a:r>
          </a:p>
          <a:p>
            <a:pPr marL="1257300" lvl="2" indent="-342900">
              <a:buClrTx/>
              <a:buFont typeface="+mj-lt"/>
              <a:buAutoNum type="arabicPeriod"/>
            </a:pPr>
            <a:r>
              <a:rPr lang="en-US" sz="1300" dirty="0"/>
              <a:t>Vegetables</a:t>
            </a:r>
          </a:p>
          <a:p>
            <a:pPr marL="1257300" lvl="2" indent="-342900">
              <a:buClrTx/>
              <a:buFont typeface="+mj-lt"/>
              <a:buAutoNum type="arabicPeriod"/>
            </a:pPr>
            <a:r>
              <a:rPr lang="en-US" sz="1300" dirty="0"/>
              <a:t>Grains</a:t>
            </a:r>
          </a:p>
          <a:p>
            <a:pPr marL="1257300" lvl="2" indent="-342900">
              <a:buClrTx/>
              <a:buFont typeface="+mj-lt"/>
              <a:buAutoNum type="arabicPeriod"/>
            </a:pPr>
            <a:r>
              <a:rPr lang="en-US" sz="1300" dirty="0"/>
              <a:t>Proteins</a:t>
            </a:r>
          </a:p>
          <a:p>
            <a:pPr marL="1257300" lvl="2" indent="-342900">
              <a:buClrTx/>
              <a:buFont typeface="+mj-lt"/>
              <a:buAutoNum type="arabicPeriod"/>
            </a:pPr>
            <a:r>
              <a:rPr lang="en-US" sz="1300" dirty="0"/>
              <a:t>Dairy</a:t>
            </a:r>
          </a:p>
          <a:p>
            <a:pPr marL="800100" lvl="1" indent="-342900">
              <a:buClrTx/>
              <a:buFont typeface="+mj-lt"/>
              <a:buAutoNum type="alphaLcPeriod"/>
            </a:pPr>
            <a:r>
              <a:rPr lang="en-US" sz="1300" dirty="0"/>
              <a:t>Explain why you should limit your intake of oils and sugars.</a:t>
            </a:r>
          </a:p>
          <a:p>
            <a:pPr marL="800100" lvl="1" indent="-342900">
              <a:buClrTx/>
              <a:buFont typeface="+mj-lt"/>
              <a:buAutoNum type="alphaLcPeriod"/>
            </a:pPr>
            <a:r>
              <a:rPr lang="en-US" sz="1300" dirty="0"/>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t>Discuss your current eating habits with your counselor and what you can do to eat healthier, based on the MyPlate food guide.</a:t>
            </a:r>
          </a:p>
          <a:p>
            <a:pPr marL="800100" lvl="1" indent="-342900">
              <a:buClrTx/>
              <a:buFont typeface="+mj-lt"/>
              <a:buAutoNum type="alphaLcPeriod"/>
            </a:pPr>
            <a:r>
              <a:rPr lang="en-US" sz="1300" dirty="0">
                <a:solidFill>
                  <a:srgbClr val="C00000"/>
                </a:solidFill>
              </a:rPr>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165028451"/>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162800" cy="4953000"/>
          </a:xfrm>
        </p:spPr>
        <p:txBody>
          <a:bodyPr/>
          <a:lstStyle/>
          <a:p>
            <a:pPr>
              <a:buClrTx/>
            </a:pPr>
            <a:r>
              <a:rPr lang="en-US" b="1" dirty="0" smtClean="0"/>
              <a:t>Calorie</a:t>
            </a:r>
            <a:r>
              <a:rPr lang="en-US" dirty="0" smtClean="0"/>
              <a:t> - is a unit of energy. In nutrition, calories refer to the energy people get from the food and drink they consume, and the energy they use in physical activity. Calories are listed in the nutritional information on all food packaging. Many weight loss programs center around reducing the intake of calories.</a:t>
            </a:r>
          </a:p>
          <a:p>
            <a:pPr>
              <a:buClrTx/>
            </a:pPr>
            <a:r>
              <a:rPr lang="en-US" b="1" dirty="0" smtClean="0"/>
              <a:t>Fat</a:t>
            </a:r>
            <a:r>
              <a:rPr lang="en-US" dirty="0" smtClean="0"/>
              <a:t> - serve both as energy sources for the body, and as stores for energy in excess of what the body needs immediately. Each gram of </a:t>
            </a:r>
            <a:r>
              <a:rPr lang="en-US" i="1" dirty="0" smtClean="0"/>
              <a:t>fat</a:t>
            </a:r>
            <a:r>
              <a:rPr lang="en-US" dirty="0" smtClean="0"/>
              <a:t> when burned or metabolized releases about 9 food calories. </a:t>
            </a:r>
          </a:p>
          <a:p>
            <a:pPr>
              <a:buClrTx/>
            </a:pPr>
            <a:r>
              <a:rPr lang="en-US" b="1" dirty="0" smtClean="0"/>
              <a:t>Saturated fat</a:t>
            </a:r>
            <a:r>
              <a:rPr lang="en-US" dirty="0" smtClean="0"/>
              <a:t> - is a type of dietary fat. It is one of the unhealthy fats. These fats are most often solid at room temperature. Foods like butter, palm and coconut oils, cheese, and red meat have high amounts of saturated fat.</a:t>
            </a:r>
          </a:p>
          <a:p>
            <a:pPr>
              <a:buClrTx/>
            </a:pPr>
            <a:r>
              <a:rPr lang="en-US" b="1" dirty="0" smtClean="0"/>
              <a:t>Trans fats </a:t>
            </a:r>
            <a:r>
              <a:rPr lang="en-US" dirty="0" smtClean="0"/>
              <a:t>– are a form of unsaturated fat. Artificial trans fats (or trans fatty acids) are created in process that adds hydrogen to liquid vegetable oils to make them more solid (margarine and Crisco). Trans fats raise your bad (LDL) cholesterol levels and lower your good (HDL) cholesterol levels. Eating trans fats increases your risk of developing heart disease and stroke. It’s also associated with a higher risk of  developing type 2 diabetes.</a:t>
            </a:r>
          </a:p>
          <a:p>
            <a:pPr>
              <a:buClrTx/>
            </a:pPr>
            <a:endParaRPr lang="en-US" dirty="0" smtClean="0"/>
          </a:p>
        </p:txBody>
      </p:sp>
    </p:spTree>
    <p:extLst>
      <p:ext uri="{BB962C8B-B14F-4D97-AF65-F5344CB8AC3E}">
        <p14:creationId xmlns:p14="http://schemas.microsoft.com/office/powerpoint/2010/main" val="861267628"/>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162800" cy="3581400"/>
          </a:xfrm>
        </p:spPr>
        <p:txBody>
          <a:bodyPr/>
          <a:lstStyle/>
          <a:p>
            <a:pPr>
              <a:buClrTx/>
            </a:pPr>
            <a:r>
              <a:rPr lang="en-US" b="1" dirty="0" smtClean="0"/>
              <a:t>Cholesterol</a:t>
            </a:r>
            <a:r>
              <a:rPr lang="en-US" dirty="0" smtClean="0"/>
              <a:t> - is a waxy, fat-like substance that's found in all the cells in your body. Your body needs some cholesterol to make hormones, vitamin D, and substances that help you digest foods. Your body makes all the cholesterol it needs. Cholesterol is also found in foods from animal sources, such as egg yolks, meat, and cheese. If you have too much cholesterol in your blood, it can combine with other substances in the blood to form plaque. Plaque sticks to the walls of your arteries. This buildup of plaque is known as atherosclerosis. It can lead to coronary artery disease, where your coronary arteries become narrow or even blocked.</a:t>
            </a:r>
          </a:p>
          <a:p>
            <a:pPr>
              <a:buClrTx/>
            </a:pPr>
            <a:r>
              <a:rPr lang="en-US" b="1" dirty="0" smtClean="0"/>
              <a:t>Sodium</a:t>
            </a:r>
            <a:r>
              <a:rPr lang="en-US" dirty="0" smtClean="0"/>
              <a:t> - is an essential mineral that regulates blood volume, blood pressure, osmotic equilibrium and pH. Too much sodium in the diet can lead to high blood pressure, heart disease, and stroke. </a:t>
            </a:r>
          </a:p>
        </p:txBody>
      </p:sp>
    </p:spTree>
    <p:extLst>
      <p:ext uri="{BB962C8B-B14F-4D97-AF65-F5344CB8AC3E}">
        <p14:creationId xmlns:p14="http://schemas.microsoft.com/office/powerpoint/2010/main" val="2617739298"/>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162800" cy="5562600"/>
          </a:xfrm>
        </p:spPr>
        <p:txBody>
          <a:bodyPr/>
          <a:lstStyle/>
          <a:p>
            <a:pPr>
              <a:buClrTx/>
            </a:pPr>
            <a:r>
              <a:rPr lang="en-US" b="1" dirty="0" smtClean="0"/>
              <a:t>Carbohydrates</a:t>
            </a:r>
            <a:r>
              <a:rPr lang="en-US" dirty="0" smtClean="0"/>
              <a:t> - are the sugars, starches and fibers found in fruits, grains, vegetables and milk products. They are one of the basic food groups and are important to a healthy diet. Excess carbs can lead to weight gain. </a:t>
            </a:r>
            <a:r>
              <a:rPr kumimoji="0" lang="en-US" altLang="en-US" b="0" i="0" u="none" strike="noStrike" cap="none" normalizeH="0" baseline="0" dirty="0" smtClean="0">
                <a:ln>
                  <a:noFill/>
                </a:ln>
                <a:solidFill>
                  <a:schemeClr val="tx1"/>
                </a:solidFill>
                <a:effectLst/>
                <a:latin typeface="+mn-lt"/>
              </a:rPr>
              <a:t>Carbs commonly considered bad include pastries, sodas, and highly processed foods. Bad carbs rarely have nutritional value. Good carbs are complex carbs, such as whole grains, fruits, vegetables, beans and legumes. They are processed more slowly</a:t>
            </a:r>
            <a:r>
              <a:rPr kumimoji="0" lang="en-US" altLang="en-US" b="0" i="0" u="none" strike="noStrike" cap="none" normalizeH="0" dirty="0" smtClean="0">
                <a:ln>
                  <a:noFill/>
                </a:ln>
                <a:solidFill>
                  <a:schemeClr val="tx1"/>
                </a:solidFill>
                <a:effectLst/>
                <a:latin typeface="+mn-lt"/>
              </a:rPr>
              <a:t> and also </a:t>
            </a:r>
            <a:r>
              <a:rPr kumimoji="0" lang="en-US" altLang="en-US" b="0" i="0" u="none" strike="noStrike" cap="none" normalizeH="0" baseline="0" dirty="0" smtClean="0">
                <a:ln>
                  <a:noFill/>
                </a:ln>
                <a:solidFill>
                  <a:schemeClr val="tx1"/>
                </a:solidFill>
                <a:effectLst/>
                <a:latin typeface="+mn-lt"/>
              </a:rPr>
              <a:t>contain a many of other nutrients.</a:t>
            </a:r>
          </a:p>
          <a:p>
            <a:pPr>
              <a:buClrTx/>
            </a:pPr>
            <a:r>
              <a:rPr lang="en-US" b="1" dirty="0" smtClean="0"/>
              <a:t>Dietary fiber </a:t>
            </a:r>
            <a:r>
              <a:rPr lang="en-US" dirty="0" smtClean="0"/>
              <a:t>- also known as roughage, is the indigestible part of plant foods. Fiber has a host of health benefits, including reducing the risk of heart disease and type 2 diabetes. Fiber is mostly in vegetables, fruits, whole grains, and legumes.</a:t>
            </a:r>
          </a:p>
          <a:p>
            <a:pPr>
              <a:buClrTx/>
            </a:pPr>
            <a:r>
              <a:rPr lang="en-US" b="1" dirty="0" smtClean="0"/>
              <a:t>Sugar</a:t>
            </a:r>
            <a:r>
              <a:rPr lang="en-US" dirty="0" smtClean="0"/>
              <a:t> - is the generic name for sweet-tasting, soluble carbs, many of which are used in food. Table sugar refers to sucrose. Sugar is a source of </a:t>
            </a:r>
            <a:r>
              <a:rPr lang="en-US" i="1" dirty="0" smtClean="0"/>
              <a:t>carbohydrate</a:t>
            </a:r>
            <a:r>
              <a:rPr lang="en-US" dirty="0" smtClean="0"/>
              <a:t> and energy. On its own, sugar has no other nutrients.</a:t>
            </a:r>
          </a:p>
          <a:p>
            <a:pPr>
              <a:buClrTx/>
            </a:pPr>
            <a:r>
              <a:rPr lang="en-US" b="1" dirty="0" smtClean="0"/>
              <a:t>Proteins </a:t>
            </a:r>
            <a:r>
              <a:rPr lang="en-US" dirty="0" smtClean="0"/>
              <a:t>- are essential nutrients for the human body. They are one of the building blocks of body tissue and can also serve as a fuel source. As a fuel, proteins provide as much energy density as carbohydrates: </a:t>
            </a:r>
            <a:endParaRPr lang="en-US" dirty="0"/>
          </a:p>
        </p:txBody>
      </p:sp>
    </p:spTree>
    <p:extLst>
      <p:ext uri="{BB962C8B-B14F-4D97-AF65-F5344CB8AC3E}">
        <p14:creationId xmlns:p14="http://schemas.microsoft.com/office/powerpoint/2010/main" val="2363551400"/>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How to Read a Food Label</a:t>
            </a:r>
            <a:endParaRPr lang="en-US" sz="2800" b="1"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223" y="1752600"/>
            <a:ext cx="6069553" cy="3886200"/>
          </a:xfrm>
        </p:spPr>
      </p:pic>
    </p:spTree>
    <p:extLst>
      <p:ext uri="{BB962C8B-B14F-4D97-AF65-F5344CB8AC3E}">
        <p14:creationId xmlns:p14="http://schemas.microsoft.com/office/powerpoint/2010/main" val="3782728711"/>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Read a Food Label</a:t>
            </a:r>
            <a:endParaRPr lang="en-US" dirty="0"/>
          </a:p>
        </p:txBody>
      </p:sp>
      <p:sp>
        <p:nvSpPr>
          <p:cNvPr id="3" name="Content Placeholder 2"/>
          <p:cNvSpPr>
            <a:spLocks noGrp="1"/>
          </p:cNvSpPr>
          <p:nvPr>
            <p:ph idx="1"/>
          </p:nvPr>
        </p:nvSpPr>
        <p:spPr>
          <a:xfrm>
            <a:off x="990600" y="1752600"/>
            <a:ext cx="7162800" cy="3886200"/>
          </a:xfrm>
        </p:spPr>
        <p:txBody>
          <a:bodyPr/>
          <a:lstStyle/>
          <a:p>
            <a:pPr>
              <a:buClrTx/>
              <a:buFont typeface="+mj-lt"/>
              <a:buAutoNum type="arabicPeriod"/>
            </a:pPr>
            <a:r>
              <a:rPr lang="en-US" b="1" dirty="0" smtClean="0"/>
              <a:t>Serving Information</a:t>
            </a:r>
          </a:p>
          <a:p>
            <a:pPr>
              <a:buClrTx/>
              <a:buFont typeface="+mj-lt"/>
              <a:buAutoNum type="arabicPeriod"/>
            </a:pPr>
            <a:endParaRPr lang="en-US" b="1" dirty="0"/>
          </a:p>
          <a:p>
            <a:pPr>
              <a:buClrTx/>
              <a:buFont typeface="+mj-lt"/>
              <a:buAutoNum type="arabicPeriod"/>
            </a:pPr>
            <a:endParaRPr lang="en-US" b="1" dirty="0" smtClean="0"/>
          </a:p>
          <a:p>
            <a:pPr>
              <a:buClrTx/>
              <a:buFont typeface="+mj-lt"/>
              <a:buAutoNum type="arabicPeriod"/>
            </a:pPr>
            <a:endParaRPr lang="en-US" b="1" dirty="0"/>
          </a:p>
          <a:p>
            <a:pPr>
              <a:buClrTx/>
              <a:buFont typeface="+mj-lt"/>
              <a:buAutoNum type="arabicPeriod"/>
            </a:pPr>
            <a:endParaRPr lang="en-US" b="1" dirty="0" smtClean="0"/>
          </a:p>
          <a:p>
            <a:pPr marL="800100" lvl="1" indent="-342900">
              <a:buClrTx/>
              <a:buFont typeface="+mj-lt"/>
              <a:buAutoNum type="alphaLcPeriod"/>
            </a:pPr>
            <a:r>
              <a:rPr lang="en-US" dirty="0" smtClean="0"/>
              <a:t>Serving sizes are standardized to make it easier to compare similar foods; they are provided in familiar units, such as cups or pieces, followed by the metric amount, e.g., the number of grams (g). The serving size reflects the amount that people typically eat or drink. </a:t>
            </a:r>
            <a:r>
              <a:rPr lang="en-US" b="1" dirty="0" smtClean="0"/>
              <a:t>It is not a recommendation of how much you should eat or drink</a:t>
            </a:r>
            <a:r>
              <a:rPr lang="en-US" dirty="0" smtClean="0"/>
              <a:t>.</a:t>
            </a:r>
            <a:r>
              <a:rPr lang="en-US" b="1" dirty="0" smtClean="0"/>
              <a:t> </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057400"/>
            <a:ext cx="3809524" cy="1092063"/>
          </a:xfrm>
          <a:prstGeom prst="rect">
            <a:avLst/>
          </a:prstGeom>
        </p:spPr>
      </p:pic>
    </p:spTree>
    <p:extLst>
      <p:ext uri="{BB962C8B-B14F-4D97-AF65-F5344CB8AC3E}">
        <p14:creationId xmlns:p14="http://schemas.microsoft.com/office/powerpoint/2010/main" val="3681541784"/>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752600"/>
            <a:ext cx="7162800" cy="3886200"/>
          </a:xfrm>
        </p:spPr>
        <p:txBody>
          <a:bodyPr/>
          <a:lstStyle/>
          <a:p>
            <a:pPr>
              <a:buClrTx/>
              <a:buFont typeface="+mj-lt"/>
              <a:buAutoNum type="arabicPeriod" startAt="2"/>
            </a:pPr>
            <a:r>
              <a:rPr lang="en-US" b="1" dirty="0" smtClean="0"/>
              <a:t>Calories</a:t>
            </a:r>
          </a:p>
          <a:p>
            <a:pPr>
              <a:buClrTx/>
              <a:buFont typeface="+mj-lt"/>
              <a:buAutoNum type="arabicPeriod" startAt="2"/>
            </a:pPr>
            <a:endParaRPr lang="en-US" b="1" dirty="0"/>
          </a:p>
          <a:p>
            <a:pPr>
              <a:buClrTx/>
              <a:buFont typeface="+mj-lt"/>
              <a:buAutoNum type="arabicPeriod" startAt="2"/>
            </a:pPr>
            <a:endParaRPr lang="en-US" b="1" dirty="0" smtClean="0"/>
          </a:p>
          <a:p>
            <a:pPr>
              <a:buClrTx/>
              <a:buFont typeface="+mj-lt"/>
              <a:buAutoNum type="arabicPeriod" startAt="2"/>
            </a:pPr>
            <a:endParaRPr lang="en-US" b="1" dirty="0"/>
          </a:p>
          <a:p>
            <a:pPr>
              <a:buClrTx/>
              <a:buFont typeface="+mj-lt"/>
              <a:buAutoNum type="arabicPeriod" startAt="2"/>
            </a:pPr>
            <a:endParaRPr lang="en-US" b="1" dirty="0" smtClean="0"/>
          </a:p>
          <a:p>
            <a:pPr marL="800100" lvl="1" indent="-342900">
              <a:buClrTx/>
              <a:buFont typeface="+mj-lt"/>
              <a:buAutoNum type="alphaLcPeriod"/>
            </a:pPr>
            <a:r>
              <a:rPr lang="en-US" dirty="0" smtClean="0"/>
              <a:t>Calories provide a measure of how much energy you get from a serving of this food. To achieve or maintain a healthy body weight, balance the number of calories you eat and drink with the number of calories your body uses. 2,000 calories a day is used as a general guide for nutrition advice. Your calorie needs may be higher or lower and vary depending on your age, sex, height, weight, and physical activity level. </a:t>
            </a:r>
            <a:r>
              <a:rPr lang="en-US" b="1" u="sng" dirty="0" smtClean="0"/>
              <a:t>Remember</a:t>
            </a:r>
            <a:r>
              <a:rPr lang="en-US" b="1" dirty="0" smtClean="0"/>
              <a:t>: The number of servings you consume determines the number of calories you actually eat. Eating too many calories per day is linked to overweight and obesity.</a:t>
            </a:r>
            <a:endParaRPr lang="en-US" dirty="0" smtClean="0"/>
          </a:p>
          <a:p>
            <a:pPr>
              <a:buFont typeface="+mj-lt"/>
              <a:buAutoNum type="arabicPeriod" startAt="2"/>
            </a:pPr>
            <a:endParaRPr lang="en-US" b="1"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238" y="1905000"/>
            <a:ext cx="3809524" cy="1269841"/>
          </a:xfrm>
          <a:prstGeom prst="rect">
            <a:avLst/>
          </a:prstGeom>
        </p:spPr>
      </p:pic>
      <p:sp>
        <p:nvSpPr>
          <p:cNvPr id="5" name="Title 1"/>
          <p:cNvSpPr>
            <a:spLocks noGrp="1"/>
          </p:cNvSpPr>
          <p:nvPr>
            <p:ph type="title"/>
          </p:nvPr>
        </p:nvSpPr>
        <p:spPr/>
        <p:txBody>
          <a:bodyPr/>
          <a:lstStyle/>
          <a:p>
            <a:r>
              <a:rPr lang="en-US" b="1" dirty="0" smtClean="0">
                <a:solidFill>
                  <a:srgbClr val="C00000"/>
                </a:solidFill>
              </a:rPr>
              <a:t>How to Read a Food Label</a:t>
            </a:r>
            <a:endParaRPr lang="en-US" dirty="0"/>
          </a:p>
        </p:txBody>
      </p:sp>
    </p:spTree>
    <p:extLst>
      <p:ext uri="{BB962C8B-B14F-4D97-AF65-F5344CB8AC3E}">
        <p14:creationId xmlns:p14="http://schemas.microsoft.com/office/powerpoint/2010/main" val="2634113228"/>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Read a Food Label</a:t>
            </a:r>
            <a:endParaRPr lang="en-US" dirty="0"/>
          </a:p>
        </p:txBody>
      </p:sp>
      <p:sp>
        <p:nvSpPr>
          <p:cNvPr id="3" name="Content Placeholder 2"/>
          <p:cNvSpPr>
            <a:spLocks noGrp="1"/>
          </p:cNvSpPr>
          <p:nvPr>
            <p:ph idx="1"/>
          </p:nvPr>
        </p:nvSpPr>
        <p:spPr>
          <a:xfrm>
            <a:off x="990600" y="1752600"/>
            <a:ext cx="7162800" cy="3886200"/>
          </a:xfrm>
        </p:spPr>
        <p:txBody>
          <a:bodyPr/>
          <a:lstStyle/>
          <a:p>
            <a:pPr>
              <a:buClrTx/>
              <a:buFont typeface="+mj-lt"/>
              <a:buAutoNum type="arabicPeriod" startAt="3"/>
            </a:pPr>
            <a:r>
              <a:rPr lang="en-US" b="1" dirty="0" smtClean="0"/>
              <a:t>Nutrients</a:t>
            </a:r>
          </a:p>
          <a:p>
            <a:pPr>
              <a:buClrTx/>
              <a:buFont typeface="+mj-lt"/>
              <a:buAutoNum type="arabicPeriod" startAt="3"/>
            </a:pPr>
            <a:endParaRPr lang="en-US" dirty="0" smtClean="0"/>
          </a:p>
          <a:p>
            <a:pPr>
              <a:buClrTx/>
              <a:buFont typeface="+mj-lt"/>
              <a:buAutoNum type="arabicPeriod" startAt="3"/>
            </a:pPr>
            <a:endParaRPr lang="en-US" dirty="0"/>
          </a:p>
          <a:p>
            <a:pPr>
              <a:buClrTx/>
              <a:buFont typeface="+mj-lt"/>
              <a:buAutoNum type="arabicPeriod" startAt="3"/>
            </a:pPr>
            <a:endParaRPr lang="en-US" dirty="0" smtClean="0"/>
          </a:p>
          <a:p>
            <a:pPr>
              <a:buClrTx/>
              <a:buFont typeface="+mj-lt"/>
              <a:buAutoNum type="arabicPeriod" startAt="3"/>
            </a:pPr>
            <a:endParaRPr lang="en-US" dirty="0"/>
          </a:p>
          <a:p>
            <a:pPr>
              <a:buClrTx/>
              <a:buFont typeface="+mj-lt"/>
              <a:buAutoNum type="arabicPeriod" startAt="3"/>
            </a:pPr>
            <a:endParaRPr lang="en-US" dirty="0" smtClean="0"/>
          </a:p>
          <a:p>
            <a:pPr>
              <a:buClrTx/>
              <a:buFont typeface="+mj-lt"/>
              <a:buAutoNum type="arabicPeriod" startAt="3"/>
            </a:pPr>
            <a:endParaRPr lang="en-US" dirty="0" smtClean="0"/>
          </a:p>
          <a:p>
            <a:pPr>
              <a:buClrTx/>
              <a:buFont typeface="+mj-lt"/>
              <a:buAutoNum type="arabicPeriod" startAt="3"/>
            </a:pPr>
            <a:endParaRPr lang="en-US" dirty="0"/>
          </a:p>
          <a:p>
            <a:pPr>
              <a:buClrTx/>
              <a:buFont typeface="+mj-lt"/>
              <a:buAutoNum type="arabicPeriod" startAt="3"/>
            </a:pPr>
            <a:endParaRPr lang="en-US" dirty="0" smtClean="0"/>
          </a:p>
          <a:p>
            <a:pPr>
              <a:buClrTx/>
              <a:buFont typeface="+mj-lt"/>
              <a:buAutoNum type="arabicPeriod" startAt="3"/>
            </a:pPr>
            <a:endParaRPr lang="en-US" dirty="0" smtClean="0"/>
          </a:p>
          <a:p>
            <a:pPr marL="800100" lvl="1" indent="-342900">
              <a:buClrTx/>
              <a:buFont typeface="+mj-lt"/>
              <a:buAutoNum type="alphaLcPeriod"/>
            </a:pPr>
            <a:r>
              <a:rPr lang="en-US" dirty="0" smtClean="0"/>
              <a:t>It shows you some key nutrients that impact your health. You can use the label to support your personal dietary needs – look for foods that contain more of the nutrients you want to get more of and less of the nutrients you may want to limit.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921" y="1752600"/>
            <a:ext cx="2569280" cy="2971800"/>
          </a:xfrm>
          <a:prstGeom prst="rect">
            <a:avLst/>
          </a:prstGeom>
        </p:spPr>
      </p:pic>
    </p:spTree>
    <p:extLst>
      <p:ext uri="{BB962C8B-B14F-4D97-AF65-F5344CB8AC3E}">
        <p14:creationId xmlns:p14="http://schemas.microsoft.com/office/powerpoint/2010/main" val="2919334007"/>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Read a Food Label</a:t>
            </a:r>
            <a:endParaRPr lang="en-US" dirty="0"/>
          </a:p>
        </p:txBody>
      </p:sp>
      <p:sp>
        <p:nvSpPr>
          <p:cNvPr id="3" name="Content Placeholder 2"/>
          <p:cNvSpPr>
            <a:spLocks noGrp="1"/>
          </p:cNvSpPr>
          <p:nvPr>
            <p:ph idx="1"/>
          </p:nvPr>
        </p:nvSpPr>
        <p:spPr>
          <a:xfrm>
            <a:off x="990600" y="1600200"/>
            <a:ext cx="7162800" cy="4419600"/>
          </a:xfrm>
        </p:spPr>
        <p:txBody>
          <a:bodyPr/>
          <a:lstStyle/>
          <a:p>
            <a:pPr>
              <a:buClrTx/>
              <a:buFont typeface="+mj-lt"/>
              <a:buAutoNum type="arabicPeriod" startAt="4"/>
            </a:pPr>
            <a:r>
              <a:rPr lang="en-US" b="1" dirty="0" smtClean="0"/>
              <a:t>The Percent Daily Value (%DV)</a:t>
            </a:r>
          </a:p>
          <a:p>
            <a:pPr>
              <a:buClrTx/>
              <a:buFont typeface="+mj-lt"/>
              <a:buAutoNum type="arabicPeriod" startAt="4"/>
            </a:pPr>
            <a:endParaRPr lang="en-US" dirty="0" smtClean="0"/>
          </a:p>
          <a:p>
            <a:pPr>
              <a:buClrTx/>
              <a:buFont typeface="+mj-lt"/>
              <a:buAutoNum type="arabicPeriod" startAt="4"/>
            </a:pPr>
            <a:endParaRPr lang="en-US" dirty="0"/>
          </a:p>
          <a:p>
            <a:pPr>
              <a:buClrTx/>
              <a:buFont typeface="+mj-lt"/>
              <a:buAutoNum type="arabicPeriod" startAt="4"/>
            </a:pPr>
            <a:endParaRPr lang="en-US" dirty="0" smtClean="0"/>
          </a:p>
          <a:p>
            <a:pPr>
              <a:buClrTx/>
              <a:buFont typeface="+mj-lt"/>
              <a:buAutoNum type="arabicPeriod" startAt="4"/>
            </a:pPr>
            <a:endParaRPr lang="en-US" dirty="0"/>
          </a:p>
          <a:p>
            <a:pPr>
              <a:buClrTx/>
              <a:buFont typeface="+mj-lt"/>
              <a:buAutoNum type="arabicPeriod" startAt="4"/>
            </a:pPr>
            <a:endParaRPr lang="en-US" dirty="0" smtClean="0"/>
          </a:p>
          <a:p>
            <a:pPr>
              <a:buClrTx/>
              <a:buFont typeface="+mj-lt"/>
              <a:buAutoNum type="arabicPeriod" startAt="4"/>
            </a:pPr>
            <a:endParaRPr lang="en-US" dirty="0"/>
          </a:p>
          <a:p>
            <a:pPr>
              <a:buClrTx/>
              <a:buFont typeface="+mj-lt"/>
              <a:buAutoNum type="arabicPeriod" startAt="4"/>
            </a:pPr>
            <a:endParaRPr lang="en-US" dirty="0" smtClean="0"/>
          </a:p>
          <a:p>
            <a:pPr>
              <a:buClrTx/>
              <a:buFont typeface="+mj-lt"/>
              <a:buAutoNum type="arabicPeriod" startAt="4"/>
            </a:pPr>
            <a:endParaRPr lang="en-US" dirty="0"/>
          </a:p>
          <a:p>
            <a:pPr>
              <a:buClrTx/>
              <a:buFont typeface="+mj-lt"/>
              <a:buAutoNum type="arabicPeriod" startAt="4"/>
            </a:pPr>
            <a:endParaRPr lang="en-US" dirty="0" smtClean="0"/>
          </a:p>
          <a:p>
            <a:pPr>
              <a:buClrTx/>
              <a:buFont typeface="+mj-lt"/>
              <a:buAutoNum type="arabicPeriod" startAt="4"/>
            </a:pPr>
            <a:endParaRPr lang="en-US" dirty="0" smtClean="0"/>
          </a:p>
          <a:p>
            <a:pPr marL="800100" lvl="1" indent="-342900">
              <a:buClrTx/>
              <a:buFont typeface="+mj-lt"/>
              <a:buAutoNum type="alphaLcPeriod"/>
            </a:pPr>
            <a:r>
              <a:rPr lang="en-US" dirty="0" smtClean="0"/>
              <a:t>The % Daily Value (%DV) is the percentage of the Daily Value for each nutrient in a serving of the food. The Daily Values are reference amounts (expressed in grams, milligrams, or micrograms) of nutrients to consume or not to exceed each day.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318" y="1905000"/>
            <a:ext cx="2285881" cy="2857352"/>
          </a:xfrm>
          <a:prstGeom prst="rect">
            <a:avLst/>
          </a:prstGeom>
        </p:spPr>
      </p:pic>
    </p:spTree>
    <p:extLst>
      <p:ext uri="{BB962C8B-B14F-4D97-AF65-F5344CB8AC3E}">
        <p14:creationId xmlns:p14="http://schemas.microsoft.com/office/powerpoint/2010/main" val="1824761228"/>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Read a Food Label</a:t>
            </a:r>
            <a:endParaRPr lang="en-US" dirty="0"/>
          </a:p>
        </p:txBody>
      </p:sp>
      <p:sp>
        <p:nvSpPr>
          <p:cNvPr id="3" name="Content Placeholder 2"/>
          <p:cNvSpPr>
            <a:spLocks noGrp="1"/>
          </p:cNvSpPr>
          <p:nvPr>
            <p:ph idx="1"/>
          </p:nvPr>
        </p:nvSpPr>
        <p:spPr>
          <a:xfrm>
            <a:off x="914400" y="1676400"/>
            <a:ext cx="4572000" cy="4495800"/>
          </a:xfrm>
        </p:spPr>
        <p:txBody>
          <a:bodyPr/>
          <a:lstStyle/>
          <a:p>
            <a:pPr>
              <a:buClrTx/>
            </a:pPr>
            <a:r>
              <a:rPr lang="en-US" dirty="0" smtClean="0"/>
              <a:t>It’s important to realize that all the nutrient amounts shown on the label, including the number of calories, refer to the size of the serving. </a:t>
            </a:r>
          </a:p>
          <a:p>
            <a:pPr>
              <a:buClrTx/>
            </a:pPr>
            <a:r>
              <a:rPr lang="en-US" b="1" dirty="0" smtClean="0"/>
              <a:t>Pay attention to the serving size, especially how many servings there are in the food package. </a:t>
            </a:r>
            <a:endParaRPr lang="en-US" dirty="0" smtClean="0"/>
          </a:p>
          <a:p>
            <a:pPr>
              <a:buClrTx/>
            </a:pPr>
            <a:r>
              <a:rPr lang="en-US" dirty="0" smtClean="0"/>
              <a:t>In the sample label, one serving equals 1 cup. If you ate two cups, you would be consuming two servings. That is two times the calories and nutrients shown in the sample label, so you would need to double the nutrient and calorie amounts, as well as the %DVs, to see what you are getting in two servings.</a:t>
            </a:r>
            <a:endParaRPr lang="en-US" dirty="0"/>
          </a:p>
        </p:txBody>
      </p:sp>
      <p:pic>
        <p:nvPicPr>
          <p:cNvPr id="5" name="Picture 4"/>
          <p:cNvPicPr>
            <a:picLocks noChangeAspect="1"/>
          </p:cNvPicPr>
          <p:nvPr/>
        </p:nvPicPr>
        <p:blipFill>
          <a:blip r:embed="rId2"/>
          <a:stretch>
            <a:fillRect/>
          </a:stretch>
        </p:blipFill>
        <p:spPr>
          <a:xfrm>
            <a:off x="5638800" y="1676400"/>
            <a:ext cx="2266950" cy="4210050"/>
          </a:xfrm>
          <a:prstGeom prst="rect">
            <a:avLst/>
          </a:prstGeom>
        </p:spPr>
      </p:pic>
    </p:spTree>
    <p:extLst>
      <p:ext uri="{BB962C8B-B14F-4D97-AF65-F5344CB8AC3E}">
        <p14:creationId xmlns:p14="http://schemas.microsoft.com/office/powerpoint/2010/main" val="217955434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41910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4"/>
            </a:pPr>
            <a:r>
              <a:rPr lang="en-US" sz="1300" dirty="0" smtClean="0"/>
              <a:t>In </a:t>
            </a:r>
            <a:r>
              <a:rPr lang="en-US" sz="1300" dirty="0"/>
              <a:t>the outdoors, using your menu plans and recipes for this requirement, cook two of the four meals you planned using </a:t>
            </a:r>
            <a:r>
              <a:rPr lang="en-US" sz="1300" dirty="0" smtClean="0"/>
              <a:t>either a </a:t>
            </a:r>
            <a:r>
              <a:rPr lang="en-US" sz="1300" dirty="0"/>
              <a:t>camp stove OR backpacking stove. Use a skillet OR a Dutch oven over campfire coals for the third meal, and cook the </a:t>
            </a:r>
            <a:r>
              <a:rPr lang="en-US" sz="1300" dirty="0" smtClean="0"/>
              <a:t>fourth meal </a:t>
            </a:r>
            <a:r>
              <a:rPr lang="en-US" sz="1300" dirty="0"/>
              <a:t>in a foil pack OR on a skewer. Serve all of these meals to your patrol or a group of youth.**</a:t>
            </a:r>
            <a:endParaRPr lang="en-US" sz="1300" dirty="0"/>
          </a:p>
          <a:p>
            <a:pPr marL="800100" lvl="1" indent="-342900">
              <a:buClrTx/>
              <a:buFont typeface="+mj-lt"/>
              <a:buAutoNum type="alphaLcPeriod" startAt="4"/>
            </a:pPr>
            <a:r>
              <a:rPr lang="en-US" sz="1300" dirty="0" smtClean="0"/>
              <a:t>In </a:t>
            </a:r>
            <a:r>
              <a:rPr lang="en-US" sz="1300" dirty="0"/>
              <a:t>the outdoors, using your menu plans and recipes for this requirement, prepare one snack and one dessert. Serve both of these to your patrol or a group of youth.**</a:t>
            </a:r>
          </a:p>
          <a:p>
            <a:pPr marL="800100" lvl="1" indent="-342900">
              <a:buClrTx/>
              <a:buFont typeface="+mj-lt"/>
              <a:buAutoNum type="alphaLcPeriod" startAt="4"/>
            </a:pPr>
            <a:r>
              <a:rPr lang="en-US" sz="1300" dirty="0" smtClean="0"/>
              <a:t>After </a:t>
            </a:r>
            <a:r>
              <a:rPr lang="en-US" sz="1300" dirty="0"/>
              <a:t>each meal, have those you served evaluate the meal on presentation and taste, and then evaluate your own meal. Discuss what you learned with your counselor, including any adjustments that could have improved or enhanced your meals. Tell how planning and preparation help ensure successful outdoor cooking. </a:t>
            </a:r>
            <a:endParaRPr lang="en-US" sz="1300" dirty="0" smtClean="0"/>
          </a:p>
          <a:p>
            <a:pPr marL="457200" lvl="1" indent="0">
              <a:buClrTx/>
              <a:buNone/>
            </a:pPr>
            <a:endParaRPr lang="en-US" sz="1300" dirty="0"/>
          </a:p>
          <a:p>
            <a:pPr marL="457200" lvl="1" indent="0">
              <a:buClrTx/>
              <a:buNone/>
            </a:pPr>
            <a:r>
              <a:rPr lang="en-US" sz="1300" dirty="0"/>
              <a:t>**Where local regulations do not allow you to build a fire, the counselor may adjust the requirement to meet the law. The meals in requirements 5 and 6 may be prepared for different trips and need not be prepared consecutively. Scouts working on this badge in summer camp should take into consideration foods that can be obtained at the camp commissary.</a:t>
            </a:r>
          </a:p>
          <a:p>
            <a:pPr marL="457200" lvl="1" indent="0">
              <a:buClrTx/>
              <a:buNone/>
            </a:pP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a:solidFill>
                  <a:srgbClr val="C00000"/>
                </a:solidFill>
              </a:rPr>
              <a:t>Discuss the following cooking methods. For each one, describe the equipment needed, how temperature control is maintained, and name at least one food that can be cooked using that method: baking, boiling, broiling, pan frying, simmering, microwaving, air frying, grilling, foil cooking, Dutch oven.</a:t>
            </a:r>
          </a:p>
          <a:p>
            <a:pPr marL="800100" lvl="1" indent="-342900">
              <a:buClrTx/>
              <a:buFont typeface="+mj-lt"/>
              <a:buAutoNum type="alphaLcPeriod"/>
            </a:pPr>
            <a:r>
              <a:rPr lang="en-US" sz="1300" dirty="0" smtClean="0"/>
              <a:t>Discuss </a:t>
            </a:r>
            <a:r>
              <a:rPr lang="en-US" sz="1300" dirty="0"/>
              <a:t>the benefits of using a camp stove on an outing vs. a charcoal or wood fire.</a:t>
            </a:r>
          </a:p>
          <a:p>
            <a:pPr marL="800100" lvl="1" indent="-342900">
              <a:buClrTx/>
              <a:buFont typeface="+mj-lt"/>
              <a:buAutoNum type="alphaLcPeriod"/>
            </a:pPr>
            <a:r>
              <a:rPr lang="en-US" sz="1300" dirty="0"/>
              <a:t>Describe with your counselor how to manage your time when preparing a meal so components for each course are ready to serve at the same time</a:t>
            </a:r>
            <a:r>
              <a:rPr lang="en-US" sz="1300" dirty="0" smtClean="0"/>
              <a:t>.</a:t>
            </a:r>
          </a:p>
          <a:p>
            <a:pPr marL="800100" lvl="1" indent="-342900">
              <a:buClrTx/>
              <a:buFont typeface="+mj-lt"/>
              <a:buAutoNum type="alphaLcPeriod"/>
            </a:pPr>
            <a:r>
              <a:rPr lang="en-US" sz="1300" dirty="0"/>
              <a:t>Explain and give examples of how taste, texture, and smell impact what we eat.</a:t>
            </a:r>
          </a:p>
          <a:p>
            <a:pPr marL="800100" lvl="1" indent="-342900">
              <a:buClrTx/>
              <a:buFont typeface="+mj-lt"/>
              <a:buAutoNum type="alphaLcPeriod"/>
            </a:pPr>
            <a:endParaRPr lang="en-US" sz="1300" dirty="0"/>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3286256416"/>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2400" b="1" spc="38" dirty="0">
                <a:solidFill>
                  <a:srgbClr val="C00000"/>
                </a:solidFill>
              </a:rPr>
              <a:t>Baking</a:t>
            </a:r>
            <a:endParaRPr lang="en-US" sz="2400" b="1" dirty="0">
              <a:solidFill>
                <a:srgbClr val="C00000"/>
              </a:solidFill>
            </a:endParaRPr>
          </a:p>
        </p:txBody>
      </p:sp>
      <p:sp>
        <p:nvSpPr>
          <p:cNvPr id="15" name="Content Placeholder 14"/>
          <p:cNvSpPr>
            <a:spLocks noGrp="1"/>
          </p:cNvSpPr>
          <p:nvPr>
            <p:ph idx="1"/>
          </p:nvPr>
        </p:nvSpPr>
        <p:spPr>
          <a:xfrm>
            <a:off x="1219200" y="1752600"/>
            <a:ext cx="6793814" cy="1447800"/>
          </a:xfrm>
        </p:spPr>
        <p:txBody>
          <a:bodyPr/>
          <a:lstStyle/>
          <a:p>
            <a:pPr>
              <a:buClrTx/>
            </a:pPr>
            <a:r>
              <a:rPr lang="en-US" u="none" dirty="0" smtClean="0"/>
              <a:t>Baking is a method of preparing food that uses dry heat, normally in an oven. The most common baked item is bread but many other types of foods are baked. Heat is gradually transferred "from the surface of cakes, cookies, and breads to their center. </a:t>
            </a:r>
            <a:endParaRPr lang="en-US" sz="1800" u="none" dirty="0" smtClean="0">
              <a:latin typeface="Times New Roman"/>
              <a:cs typeface="Times New Roman"/>
            </a:endParaRPr>
          </a:p>
          <a:p>
            <a:endParaRPr lang="en-US" dirty="0"/>
          </a:p>
        </p:txBody>
      </p:sp>
      <p:pic>
        <p:nvPicPr>
          <p:cNvPr id="17" name="Picture 16"/>
          <p:cNvPicPr>
            <a:picLocks noChangeAspect="1"/>
          </p:cNvPicPr>
          <p:nvPr/>
        </p:nvPicPr>
        <p:blipFill>
          <a:blip r:embed="rId2"/>
          <a:stretch>
            <a:fillRect/>
          </a:stretch>
        </p:blipFill>
        <p:spPr>
          <a:xfrm>
            <a:off x="4343400" y="3313670"/>
            <a:ext cx="3669615" cy="206185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3280719"/>
            <a:ext cx="2790825" cy="2094808"/>
          </a:xfrm>
          <a:prstGeom prst="rect">
            <a:avLst/>
          </a:prstGeom>
        </p:spPr>
      </p:pic>
    </p:spTree>
    <p:extLst>
      <p:ext uri="{BB962C8B-B14F-4D97-AF65-F5344CB8AC3E}">
        <p14:creationId xmlns:p14="http://schemas.microsoft.com/office/powerpoint/2010/main" val="1020877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b="1" spc="38" dirty="0" smtClean="0">
                <a:solidFill>
                  <a:srgbClr val="C00000"/>
                </a:solidFill>
              </a:rPr>
              <a:t>How to Bake</a:t>
            </a:r>
            <a:endParaRPr lang="en-US" dirty="0"/>
          </a:p>
        </p:txBody>
      </p:sp>
      <p:sp>
        <p:nvSpPr>
          <p:cNvPr id="3" name="Content Placeholder 2"/>
          <p:cNvSpPr>
            <a:spLocks noGrp="1"/>
          </p:cNvSpPr>
          <p:nvPr>
            <p:ph idx="1"/>
          </p:nvPr>
        </p:nvSpPr>
        <p:spPr>
          <a:xfrm>
            <a:off x="914400" y="1524000"/>
            <a:ext cx="7315200" cy="4114800"/>
          </a:xfrm>
        </p:spPr>
        <p:txBody>
          <a:bodyPr/>
          <a:lstStyle/>
          <a:p>
            <a:pPr>
              <a:buClrTx/>
            </a:pPr>
            <a:r>
              <a:rPr lang="en-US" dirty="0" smtClean="0"/>
              <a:t>Select the item you wish to bake and prepare according to directions. </a:t>
            </a:r>
          </a:p>
          <a:p>
            <a:pPr>
              <a:buClrTx/>
            </a:pPr>
            <a:r>
              <a:rPr lang="en-US" dirty="0" smtClean="0"/>
              <a:t>If the dish you are baking requires the oven to be preheated, turn the oven on at this time and select the proper temperature per your recipe. </a:t>
            </a:r>
          </a:p>
          <a:p>
            <a:pPr>
              <a:buClrTx/>
            </a:pPr>
            <a:r>
              <a:rPr lang="en-US" dirty="0" smtClean="0"/>
              <a:t>To ensure even baking, unless otherwise specified in your recipe, select the rack in the center of your oven for best results.</a:t>
            </a:r>
          </a:p>
          <a:p>
            <a:pPr>
              <a:buClrTx/>
            </a:pPr>
            <a:r>
              <a:rPr lang="en-US" dirty="0" smtClean="0"/>
              <a:t>Set a timer for the recipe's recommended time after your dish is placed in the oven. </a:t>
            </a:r>
          </a:p>
          <a:p>
            <a:pPr>
              <a:buClrTx/>
            </a:pPr>
            <a:r>
              <a:rPr lang="en-US" dirty="0" smtClean="0"/>
              <a:t>Do a visual check on your recipe about three quarters of the way through the cooking process, to make sure it is cooking evenly and not cooking too fast. </a:t>
            </a:r>
          </a:p>
          <a:p>
            <a:pPr>
              <a:buClrTx/>
            </a:pPr>
            <a:r>
              <a:rPr lang="en-US" dirty="0" smtClean="0"/>
              <a:t>When the timer sounds or when you think your recipe is cooked, gently open the oven door all the way. To prevent burns, use an oven mitt or pot holders to slide out the rack. </a:t>
            </a:r>
            <a:endParaRPr lang="en-US" dirty="0"/>
          </a:p>
        </p:txBody>
      </p:sp>
    </p:spTree>
    <p:extLst>
      <p:ext uri="{BB962C8B-B14F-4D97-AF65-F5344CB8AC3E}">
        <p14:creationId xmlns:p14="http://schemas.microsoft.com/office/powerpoint/2010/main" val="1543459885"/>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23" dirty="0">
                <a:solidFill>
                  <a:srgbClr val="C00000"/>
                </a:solidFill>
              </a:rPr>
              <a:t>Boiling</a:t>
            </a:r>
          </a:p>
        </p:txBody>
      </p:sp>
      <p:sp>
        <p:nvSpPr>
          <p:cNvPr id="13" name="Content Placeholder 12"/>
          <p:cNvSpPr>
            <a:spLocks noGrp="1"/>
          </p:cNvSpPr>
          <p:nvPr>
            <p:ph idx="1"/>
          </p:nvPr>
        </p:nvSpPr>
        <p:spPr>
          <a:xfrm>
            <a:off x="914400" y="1752600"/>
            <a:ext cx="7315200" cy="1600200"/>
          </a:xfrm>
        </p:spPr>
        <p:txBody>
          <a:bodyPr/>
          <a:lstStyle/>
          <a:p>
            <a:pPr marL="365760" indent="-365760">
              <a:spcBef>
                <a:spcPts val="600"/>
              </a:spcBef>
              <a:buClrTx/>
            </a:pPr>
            <a:r>
              <a:rPr lang="en-US" dirty="0" smtClean="0"/>
              <a:t>In the kitchen, </a:t>
            </a:r>
            <a:r>
              <a:rPr lang="en-US" b="1" dirty="0" smtClean="0"/>
              <a:t>boiling</a:t>
            </a:r>
            <a:r>
              <a:rPr lang="en-US" dirty="0" smtClean="0"/>
              <a:t> is cooking </a:t>
            </a:r>
            <a:r>
              <a:rPr lang="en-US" b="1" dirty="0" smtClean="0"/>
              <a:t>food</a:t>
            </a:r>
            <a:r>
              <a:rPr lang="en-US" dirty="0" smtClean="0"/>
              <a:t> at a relatively high temperature, 212 degrees, in water or some other water-based liquid. It's a vigorous process that works best for sturdier </a:t>
            </a:r>
            <a:r>
              <a:rPr lang="en-US" b="1" dirty="0" smtClean="0"/>
              <a:t>foods</a:t>
            </a:r>
            <a:r>
              <a:rPr lang="en-US" dirty="0" smtClean="0"/>
              <a:t>; anything delicate can get damaged. Eggs, pasta, and potatoes are often boiled.</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352801"/>
            <a:ext cx="2743200" cy="20570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352800"/>
            <a:ext cx="3863309" cy="2054952"/>
          </a:xfrm>
          <a:prstGeom prst="rect">
            <a:avLst/>
          </a:prstGeom>
        </p:spPr>
      </p:pic>
    </p:spTree>
    <p:extLst>
      <p:ext uri="{BB962C8B-B14F-4D97-AF65-F5344CB8AC3E}">
        <p14:creationId xmlns:p14="http://schemas.microsoft.com/office/powerpoint/2010/main" val="29175419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Boil Food</a:t>
            </a:r>
            <a:endParaRPr lang="en-US" b="1" dirty="0">
              <a:solidFill>
                <a:srgbClr val="C00000"/>
              </a:solidFill>
            </a:endParaRPr>
          </a:p>
        </p:txBody>
      </p:sp>
      <p:sp>
        <p:nvSpPr>
          <p:cNvPr id="3" name="Content Placeholder 2"/>
          <p:cNvSpPr>
            <a:spLocks noGrp="1"/>
          </p:cNvSpPr>
          <p:nvPr>
            <p:ph idx="1"/>
          </p:nvPr>
        </p:nvSpPr>
        <p:spPr>
          <a:xfrm>
            <a:off x="838200" y="1752600"/>
            <a:ext cx="4114800" cy="3886200"/>
          </a:xfrm>
        </p:spPr>
        <p:txBody>
          <a:bodyPr/>
          <a:lstStyle/>
          <a:p>
            <a:pPr>
              <a:buClrTx/>
            </a:pPr>
            <a:r>
              <a:rPr lang="en-US" dirty="0" smtClean="0"/>
              <a:t>Requires little more than a heavy-bottomed pot or saucepan to evenly distribute the heat and a stove.</a:t>
            </a:r>
          </a:p>
          <a:p>
            <a:pPr>
              <a:buClrTx/>
            </a:pPr>
            <a:r>
              <a:rPr lang="en-US" dirty="0" smtClean="0"/>
              <a:t>Boiling is used primarily to cook meats, pasta, and vegetables. </a:t>
            </a:r>
          </a:p>
          <a:p>
            <a:pPr>
              <a:buClrTx/>
            </a:pPr>
            <a:r>
              <a:rPr lang="en-US" dirty="0" smtClean="0"/>
              <a:t>When </a:t>
            </a:r>
            <a:r>
              <a:rPr lang="en-US" b="1" dirty="0" smtClean="0"/>
              <a:t>boiling</a:t>
            </a:r>
            <a:r>
              <a:rPr lang="en-US" dirty="0" smtClean="0"/>
              <a:t> vegetables or pasta, add the uncooked </a:t>
            </a:r>
            <a:r>
              <a:rPr lang="en-US" b="1" dirty="0" smtClean="0"/>
              <a:t>food</a:t>
            </a:r>
            <a:r>
              <a:rPr lang="en-US" dirty="0" smtClean="0"/>
              <a:t> to water that's fully churning.</a:t>
            </a:r>
          </a:p>
          <a:p>
            <a:pPr>
              <a:buClrTx/>
            </a:pPr>
            <a:r>
              <a:rPr lang="en-US" dirty="0" smtClean="0"/>
              <a:t>Meat and root vegetables should be </a:t>
            </a:r>
            <a:r>
              <a:rPr lang="en-US" i="1" dirty="0" smtClean="0"/>
              <a:t>boiled</a:t>
            </a:r>
            <a:r>
              <a:rPr lang="en-US" dirty="0" smtClean="0"/>
              <a:t> by placing them in a pot of cold water first, and then slowly bring them to a </a:t>
            </a:r>
            <a:r>
              <a:rPr lang="en-US" i="1" dirty="0" smtClean="0"/>
              <a:t>boil</a:t>
            </a:r>
            <a:r>
              <a:rPr lang="en-US" dirty="0" smtClean="0"/>
              <a:t>. </a:t>
            </a:r>
          </a:p>
          <a:p>
            <a:endParaRPr lang="en-US" dirty="0" smtClean="0"/>
          </a:p>
        </p:txBody>
      </p:sp>
      <p:pic>
        <p:nvPicPr>
          <p:cNvPr id="5" name="Picture 4"/>
          <p:cNvPicPr>
            <a:picLocks noChangeAspect="1"/>
          </p:cNvPicPr>
          <p:nvPr/>
        </p:nvPicPr>
        <p:blipFill>
          <a:blip r:embed="rId2"/>
          <a:stretch>
            <a:fillRect/>
          </a:stretch>
        </p:blipFill>
        <p:spPr>
          <a:xfrm>
            <a:off x="4944454" y="1828800"/>
            <a:ext cx="3903181" cy="2668190"/>
          </a:xfrm>
          <a:prstGeom prst="rect">
            <a:avLst/>
          </a:prstGeom>
        </p:spPr>
      </p:pic>
    </p:spTree>
    <p:extLst>
      <p:ext uri="{BB962C8B-B14F-4D97-AF65-F5344CB8AC3E}">
        <p14:creationId xmlns:p14="http://schemas.microsoft.com/office/powerpoint/2010/main" val="3448328925"/>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Broiling</a:t>
            </a:r>
            <a:endParaRPr lang="en-US" dirty="0">
              <a:solidFill>
                <a:srgbClr val="C00000"/>
              </a:solidFill>
            </a:endParaRPr>
          </a:p>
        </p:txBody>
      </p:sp>
      <p:sp>
        <p:nvSpPr>
          <p:cNvPr id="3" name="Content Placeholder 2"/>
          <p:cNvSpPr>
            <a:spLocks noGrp="1"/>
          </p:cNvSpPr>
          <p:nvPr>
            <p:ph idx="1"/>
          </p:nvPr>
        </p:nvSpPr>
        <p:spPr>
          <a:xfrm>
            <a:off x="838200" y="1752600"/>
            <a:ext cx="3810000" cy="3886200"/>
          </a:xfrm>
        </p:spPr>
        <p:txBody>
          <a:bodyPr/>
          <a:lstStyle/>
          <a:p>
            <a:r>
              <a:rPr lang="en-US" dirty="0"/>
              <a:t>Broiling is a high-heat cooking method where food is cooked directly under or over intense heat, usually from an oven broiler or grill. </a:t>
            </a:r>
            <a:endParaRPr lang="en-US" dirty="0" smtClean="0"/>
          </a:p>
          <a:p>
            <a:r>
              <a:rPr lang="en-US" dirty="0" smtClean="0"/>
              <a:t>It's </a:t>
            </a:r>
            <a:r>
              <a:rPr lang="en-US" dirty="0"/>
              <a:t>great for cooking meats, fish, and vegetables quickly while creating a nice caramelized crust.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6776" y="1752600"/>
            <a:ext cx="4343471" cy="2896552"/>
          </a:xfrm>
          <a:prstGeom prst="rect">
            <a:avLst/>
          </a:prstGeom>
        </p:spPr>
      </p:pic>
    </p:spTree>
    <p:extLst>
      <p:ext uri="{BB962C8B-B14F-4D97-AF65-F5344CB8AC3E}">
        <p14:creationId xmlns:p14="http://schemas.microsoft.com/office/powerpoint/2010/main" val="3990119407"/>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How to Broil</a:t>
            </a:r>
            <a:endParaRPr lang="en-US" dirty="0">
              <a:solidFill>
                <a:srgbClr val="C00000"/>
              </a:solidFill>
            </a:endParaRPr>
          </a:p>
        </p:txBody>
      </p:sp>
      <p:sp>
        <p:nvSpPr>
          <p:cNvPr id="3" name="Content Placeholder 2"/>
          <p:cNvSpPr>
            <a:spLocks noGrp="1"/>
          </p:cNvSpPr>
          <p:nvPr>
            <p:ph idx="1"/>
          </p:nvPr>
        </p:nvSpPr>
        <p:spPr>
          <a:xfrm>
            <a:off x="838200" y="1710583"/>
            <a:ext cx="4267200" cy="4191000"/>
          </a:xfrm>
        </p:spPr>
        <p:txBody>
          <a:bodyPr/>
          <a:lstStyle/>
          <a:p>
            <a:pPr>
              <a:buFont typeface="+mj-lt"/>
              <a:buAutoNum type="arabicPeriod"/>
            </a:pPr>
            <a:r>
              <a:rPr lang="en-US" dirty="0" smtClean="0"/>
              <a:t>Prepare </a:t>
            </a:r>
            <a:r>
              <a:rPr lang="en-US" dirty="0"/>
              <a:t>Your Equipment</a:t>
            </a:r>
          </a:p>
          <a:p>
            <a:pPr marL="800100" lvl="1" indent="-342900">
              <a:buFont typeface="+mj-lt"/>
              <a:buAutoNum type="alphaLcPeriod"/>
            </a:pPr>
            <a:r>
              <a:rPr lang="en-US" sz="1300" dirty="0" smtClean="0"/>
              <a:t>Oven </a:t>
            </a:r>
            <a:r>
              <a:rPr lang="en-US" sz="1300" dirty="0"/>
              <a:t>broiler: Turn on the broiler setting (usually around 500°F–550°F).</a:t>
            </a:r>
          </a:p>
          <a:p>
            <a:pPr marL="800100" lvl="1" indent="-342900">
              <a:buFont typeface="+mj-lt"/>
              <a:buAutoNum type="alphaLcPeriod"/>
            </a:pPr>
            <a:r>
              <a:rPr lang="en-US" sz="1300" dirty="0" smtClean="0"/>
              <a:t>Broiler </a:t>
            </a:r>
            <a:r>
              <a:rPr lang="en-US" sz="1300" dirty="0"/>
              <a:t>pan or baking sheet: Use a broiler-safe pan or a cast iron skillet. If using a baking sheet, line it with aluminum foil for easier cleanup.</a:t>
            </a:r>
          </a:p>
          <a:p>
            <a:pPr marL="800100" lvl="1" indent="-342900">
              <a:buFont typeface="+mj-lt"/>
              <a:buAutoNum type="alphaLcPeriod"/>
            </a:pPr>
            <a:r>
              <a:rPr lang="en-US" sz="1300" dirty="0" smtClean="0"/>
              <a:t>Oven </a:t>
            </a:r>
            <a:r>
              <a:rPr lang="en-US" sz="1300" dirty="0"/>
              <a:t>rack position: Place the rack 4–6 inches from the broiler (closer for thin foods, further for thick foods).</a:t>
            </a:r>
          </a:p>
          <a:p>
            <a:pPr marL="0" indent="0">
              <a:buNone/>
            </a:pPr>
            <a:endParaRPr lang="en-US" dirty="0"/>
          </a:p>
        </p:txBody>
      </p:sp>
      <p:pic>
        <p:nvPicPr>
          <p:cNvPr id="4" name="Picture 3"/>
          <p:cNvPicPr>
            <a:picLocks noChangeAspect="1"/>
          </p:cNvPicPr>
          <p:nvPr/>
        </p:nvPicPr>
        <p:blipFill>
          <a:blip r:embed="rId2"/>
          <a:stretch>
            <a:fillRect/>
          </a:stretch>
        </p:blipFill>
        <p:spPr>
          <a:xfrm>
            <a:off x="5181600" y="3852640"/>
            <a:ext cx="2856076" cy="2142057"/>
          </a:xfrm>
          <a:prstGeom prst="rect">
            <a:avLst/>
          </a:prstGeom>
        </p:spPr>
      </p:pic>
      <p:pic>
        <p:nvPicPr>
          <p:cNvPr id="5" name="Picture 4"/>
          <p:cNvPicPr>
            <a:picLocks noChangeAspect="1"/>
          </p:cNvPicPr>
          <p:nvPr/>
        </p:nvPicPr>
        <p:blipFill>
          <a:blip r:embed="rId3"/>
          <a:stretch>
            <a:fillRect/>
          </a:stretch>
        </p:blipFill>
        <p:spPr>
          <a:xfrm>
            <a:off x="5181600" y="1710583"/>
            <a:ext cx="2856076" cy="2142057"/>
          </a:xfrm>
          <a:prstGeom prst="rect">
            <a:avLst/>
          </a:prstGeom>
        </p:spPr>
      </p:pic>
    </p:spTree>
    <p:extLst>
      <p:ext uri="{BB962C8B-B14F-4D97-AF65-F5344CB8AC3E}">
        <p14:creationId xmlns:p14="http://schemas.microsoft.com/office/powerpoint/2010/main" val="2173194273"/>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How to Broil</a:t>
            </a:r>
            <a:endParaRPr lang="en-US" dirty="0">
              <a:solidFill>
                <a:srgbClr val="C00000"/>
              </a:solidFill>
            </a:endParaRPr>
          </a:p>
        </p:txBody>
      </p:sp>
      <p:sp>
        <p:nvSpPr>
          <p:cNvPr id="3" name="Content Placeholder 2"/>
          <p:cNvSpPr>
            <a:spLocks noGrp="1"/>
          </p:cNvSpPr>
          <p:nvPr>
            <p:ph idx="1"/>
          </p:nvPr>
        </p:nvSpPr>
        <p:spPr>
          <a:xfrm>
            <a:off x="838200" y="1752600"/>
            <a:ext cx="3657600" cy="3810000"/>
          </a:xfrm>
        </p:spPr>
        <p:txBody>
          <a:bodyPr/>
          <a:lstStyle/>
          <a:p>
            <a:pPr>
              <a:buFont typeface="+mj-lt"/>
              <a:buAutoNum type="arabicPeriod" startAt="2"/>
            </a:pPr>
            <a:r>
              <a:rPr lang="en-US" dirty="0" smtClean="0"/>
              <a:t>Choose </a:t>
            </a:r>
            <a:r>
              <a:rPr lang="en-US" dirty="0"/>
              <a:t>and Prepare Your Food</a:t>
            </a:r>
          </a:p>
          <a:p>
            <a:pPr marL="800100" lvl="1" indent="-342900">
              <a:buFont typeface="+mj-lt"/>
              <a:buAutoNum type="alphaLcPeriod"/>
            </a:pPr>
            <a:r>
              <a:rPr lang="en-US" sz="1300" dirty="0" smtClean="0"/>
              <a:t>Meats </a:t>
            </a:r>
            <a:r>
              <a:rPr lang="en-US" sz="1300" dirty="0"/>
              <a:t>(steak, chicken, fish, pork chops): Pat dry, season well, and brush with oil to prevent sticking.</a:t>
            </a:r>
          </a:p>
          <a:p>
            <a:pPr marL="800100" lvl="1" indent="-342900">
              <a:buFont typeface="+mj-lt"/>
              <a:buAutoNum type="alphaLcPeriod"/>
            </a:pPr>
            <a:r>
              <a:rPr lang="en-US" sz="1300" dirty="0" smtClean="0"/>
              <a:t>Vegetables </a:t>
            </a:r>
            <a:r>
              <a:rPr lang="en-US" sz="1300" dirty="0"/>
              <a:t>(peppers, asparagus, mushrooms): Toss in oil and season before broiling.</a:t>
            </a:r>
          </a:p>
          <a:p>
            <a:pPr marL="800100" lvl="1" indent="-342900">
              <a:buFont typeface="+mj-lt"/>
              <a:buAutoNum type="alphaLcPeriod"/>
            </a:pPr>
            <a:r>
              <a:rPr lang="en-US" sz="1300" dirty="0" smtClean="0"/>
              <a:t>Cheese </a:t>
            </a:r>
            <a:r>
              <a:rPr lang="en-US" sz="1300" dirty="0"/>
              <a:t>dishes (melted cheese toppings on casseroles or sandwiches): Keep a close eye to prevent burning.</a:t>
            </a:r>
          </a:p>
          <a:p>
            <a:pPr marL="0" indent="0">
              <a:buNone/>
            </a:pPr>
            <a:endParaRPr lang="en-US" dirty="0"/>
          </a:p>
        </p:txBody>
      </p:sp>
      <p:pic>
        <p:nvPicPr>
          <p:cNvPr id="5" name="Picture 4"/>
          <p:cNvPicPr>
            <a:picLocks noChangeAspect="1"/>
          </p:cNvPicPr>
          <p:nvPr/>
        </p:nvPicPr>
        <p:blipFill>
          <a:blip r:embed="rId2"/>
          <a:stretch>
            <a:fillRect/>
          </a:stretch>
        </p:blipFill>
        <p:spPr>
          <a:xfrm>
            <a:off x="4724400" y="1828800"/>
            <a:ext cx="3619500" cy="2714625"/>
          </a:xfrm>
          <a:prstGeom prst="rect">
            <a:avLst/>
          </a:prstGeom>
        </p:spPr>
      </p:pic>
    </p:spTree>
    <p:extLst>
      <p:ext uri="{BB962C8B-B14F-4D97-AF65-F5344CB8AC3E}">
        <p14:creationId xmlns:p14="http://schemas.microsoft.com/office/powerpoint/2010/main" val="3577790430"/>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How to Broil</a:t>
            </a:r>
            <a:endParaRPr lang="en-US" dirty="0">
              <a:solidFill>
                <a:srgbClr val="C00000"/>
              </a:solidFill>
            </a:endParaRPr>
          </a:p>
        </p:txBody>
      </p:sp>
      <p:sp>
        <p:nvSpPr>
          <p:cNvPr id="3" name="Content Placeholder 2"/>
          <p:cNvSpPr>
            <a:spLocks noGrp="1"/>
          </p:cNvSpPr>
          <p:nvPr>
            <p:ph idx="1"/>
          </p:nvPr>
        </p:nvSpPr>
        <p:spPr>
          <a:xfrm>
            <a:off x="838200" y="1752600"/>
            <a:ext cx="4419600" cy="4419600"/>
          </a:xfrm>
        </p:spPr>
        <p:txBody>
          <a:bodyPr/>
          <a:lstStyle/>
          <a:p>
            <a:pPr>
              <a:buFont typeface="+mj-lt"/>
              <a:buAutoNum type="arabicPeriod" startAt="3"/>
            </a:pPr>
            <a:r>
              <a:rPr lang="en-US" dirty="0" smtClean="0"/>
              <a:t>Broil </a:t>
            </a:r>
            <a:r>
              <a:rPr lang="en-US" dirty="0"/>
              <a:t>Your Food</a:t>
            </a:r>
          </a:p>
          <a:p>
            <a:pPr marL="800100" lvl="1" indent="-342900">
              <a:buFont typeface="+mj-lt"/>
              <a:buAutoNum type="alphaLcPeriod"/>
            </a:pPr>
            <a:r>
              <a:rPr lang="en-US" sz="1300" dirty="0" smtClean="0"/>
              <a:t>Place </a:t>
            </a:r>
            <a:r>
              <a:rPr lang="en-US" sz="1300" dirty="0"/>
              <a:t>food on the broiler pan to allow fat to drip off.</a:t>
            </a:r>
          </a:p>
          <a:p>
            <a:pPr marL="800100" lvl="1" indent="-342900">
              <a:buFont typeface="+mj-lt"/>
              <a:buAutoNum type="alphaLcPeriod"/>
            </a:pPr>
            <a:r>
              <a:rPr lang="en-US" sz="1300" dirty="0" smtClean="0"/>
              <a:t>Set </a:t>
            </a:r>
            <a:r>
              <a:rPr lang="en-US" sz="1300" dirty="0"/>
              <a:t>a timer (broiling is fast—5 to 15 minutes depending on thickness).</a:t>
            </a:r>
          </a:p>
          <a:p>
            <a:pPr marL="800100" lvl="1" indent="-342900">
              <a:buFont typeface="+mj-lt"/>
              <a:buAutoNum type="alphaLcPeriod"/>
            </a:pPr>
            <a:r>
              <a:rPr lang="en-US" sz="1300" dirty="0" smtClean="0"/>
              <a:t>Flip </a:t>
            </a:r>
            <a:r>
              <a:rPr lang="en-US" sz="1300" dirty="0"/>
              <a:t>halfway through (for meats and some vegetables) for even cooking.</a:t>
            </a:r>
          </a:p>
          <a:p>
            <a:pPr marL="800100" lvl="1" indent="-342900">
              <a:buFont typeface="+mj-lt"/>
              <a:buAutoNum type="alphaLcPeriod"/>
            </a:pPr>
            <a:r>
              <a:rPr lang="en-US" sz="1300" dirty="0" smtClean="0"/>
              <a:t>Watch </a:t>
            </a:r>
            <a:r>
              <a:rPr lang="en-US" sz="1300" dirty="0"/>
              <a:t>closely—food can burn quickly under high heat!</a:t>
            </a:r>
          </a:p>
          <a:p>
            <a:pPr>
              <a:buFont typeface="+mj-lt"/>
              <a:buAutoNum type="arabicPeriod" startAt="4"/>
            </a:pPr>
            <a:r>
              <a:rPr lang="en-US" dirty="0" smtClean="0"/>
              <a:t>Check </a:t>
            </a:r>
            <a:r>
              <a:rPr lang="en-US" dirty="0"/>
              <a:t>for Doneness</a:t>
            </a:r>
          </a:p>
          <a:p>
            <a:pPr marL="800100" lvl="1" indent="-342900">
              <a:buFont typeface="+mj-lt"/>
              <a:buAutoNum type="alphaLcPeriod"/>
            </a:pPr>
            <a:r>
              <a:rPr lang="en-US" sz="1300" dirty="0" smtClean="0"/>
              <a:t>Use </a:t>
            </a:r>
            <a:r>
              <a:rPr lang="en-US" sz="1300" dirty="0"/>
              <a:t>a meat thermometer to ensure proper internal temperature:</a:t>
            </a:r>
          </a:p>
          <a:p>
            <a:pPr lvl="2"/>
            <a:r>
              <a:rPr lang="en-US" sz="1300" dirty="0" smtClean="0"/>
              <a:t>Chicken</a:t>
            </a:r>
            <a:r>
              <a:rPr lang="en-US" sz="1300" dirty="0"/>
              <a:t>: 165°F</a:t>
            </a:r>
          </a:p>
          <a:p>
            <a:pPr lvl="2"/>
            <a:r>
              <a:rPr lang="en-US" sz="1300" dirty="0" smtClean="0"/>
              <a:t>Steak </a:t>
            </a:r>
            <a:r>
              <a:rPr lang="en-US" sz="1300" dirty="0"/>
              <a:t>(medium-rare): 130–135°F</a:t>
            </a:r>
          </a:p>
          <a:p>
            <a:pPr lvl="2"/>
            <a:r>
              <a:rPr lang="en-US" sz="1300" dirty="0" smtClean="0"/>
              <a:t>Fish</a:t>
            </a:r>
            <a:r>
              <a:rPr lang="en-US" sz="1300" dirty="0"/>
              <a:t>: 145°F</a:t>
            </a:r>
          </a:p>
          <a:p>
            <a:pPr marL="800100" lvl="1" indent="-342900">
              <a:buFont typeface="+mj-lt"/>
              <a:buAutoNum type="alphaLcPeriod"/>
            </a:pPr>
            <a:r>
              <a:rPr lang="en-US" sz="1300" dirty="0" smtClean="0"/>
              <a:t>Broiled </a:t>
            </a:r>
            <a:r>
              <a:rPr lang="en-US" sz="1300" dirty="0"/>
              <a:t>food should have a crispy, browned surface.</a:t>
            </a:r>
          </a:p>
        </p:txBody>
      </p:sp>
      <p:pic>
        <p:nvPicPr>
          <p:cNvPr id="4" name="Picture 3"/>
          <p:cNvPicPr>
            <a:picLocks noChangeAspect="1"/>
          </p:cNvPicPr>
          <p:nvPr/>
        </p:nvPicPr>
        <p:blipFill>
          <a:blip r:embed="rId2"/>
          <a:stretch>
            <a:fillRect/>
          </a:stretch>
        </p:blipFill>
        <p:spPr>
          <a:xfrm>
            <a:off x="5334000" y="3810001"/>
            <a:ext cx="2743200" cy="2057400"/>
          </a:xfrm>
          <a:prstGeom prst="rect">
            <a:avLst/>
          </a:prstGeom>
        </p:spPr>
      </p:pic>
      <p:pic>
        <p:nvPicPr>
          <p:cNvPr id="5" name="Picture 4"/>
          <p:cNvPicPr>
            <a:picLocks noChangeAspect="1"/>
          </p:cNvPicPr>
          <p:nvPr/>
        </p:nvPicPr>
        <p:blipFill>
          <a:blip r:embed="rId3"/>
          <a:stretch>
            <a:fillRect/>
          </a:stretch>
        </p:blipFill>
        <p:spPr>
          <a:xfrm>
            <a:off x="5334000" y="1752600"/>
            <a:ext cx="2743200" cy="2057400"/>
          </a:xfrm>
          <a:prstGeom prst="rect">
            <a:avLst/>
          </a:prstGeom>
        </p:spPr>
      </p:pic>
    </p:spTree>
    <p:extLst>
      <p:ext uri="{BB962C8B-B14F-4D97-AF65-F5344CB8AC3E}">
        <p14:creationId xmlns:p14="http://schemas.microsoft.com/office/powerpoint/2010/main" val="3295344078"/>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838200"/>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113" dirty="0">
                <a:solidFill>
                  <a:srgbClr val="C00000"/>
                </a:solidFill>
              </a:rPr>
              <a:t>Pan</a:t>
            </a:r>
            <a:r>
              <a:rPr sz="2800" b="1" spc="-86" dirty="0">
                <a:solidFill>
                  <a:srgbClr val="C00000"/>
                </a:solidFill>
              </a:rPr>
              <a:t> </a:t>
            </a:r>
            <a:r>
              <a:rPr sz="2800" b="1" spc="41" dirty="0">
                <a:solidFill>
                  <a:srgbClr val="C00000"/>
                </a:solidFill>
              </a:rPr>
              <a:t>Frying</a:t>
            </a:r>
          </a:p>
        </p:txBody>
      </p:sp>
      <p:sp>
        <p:nvSpPr>
          <p:cNvPr id="15" name="Content Placeholder 14"/>
          <p:cNvSpPr>
            <a:spLocks noGrp="1"/>
          </p:cNvSpPr>
          <p:nvPr>
            <p:ph idx="1"/>
          </p:nvPr>
        </p:nvSpPr>
        <p:spPr>
          <a:xfrm>
            <a:off x="914400" y="1371600"/>
            <a:ext cx="7315200" cy="3048000"/>
          </a:xfrm>
        </p:spPr>
        <p:txBody>
          <a:bodyPr/>
          <a:lstStyle/>
          <a:p>
            <a:pPr>
              <a:buClrTx/>
            </a:pPr>
            <a:r>
              <a:rPr lang="en-US" u="none" spc="-56" dirty="0" smtClean="0">
                <a:cs typeface="Times New Roman"/>
              </a:rPr>
              <a:t>A </a:t>
            </a:r>
            <a:r>
              <a:rPr lang="en-US" u="none" spc="49" dirty="0" smtClean="0">
                <a:cs typeface="Times New Roman"/>
              </a:rPr>
              <a:t>form</a:t>
            </a:r>
            <a:r>
              <a:rPr lang="en-US" u="none" spc="-41" dirty="0" smtClean="0">
                <a:cs typeface="Times New Roman"/>
              </a:rPr>
              <a:t> </a:t>
            </a:r>
            <a:r>
              <a:rPr lang="en-US" u="none" spc="11" dirty="0" smtClean="0">
                <a:cs typeface="Times New Roman"/>
              </a:rPr>
              <a:t>of</a:t>
            </a:r>
            <a:r>
              <a:rPr lang="en-US" u="none" spc="26" dirty="0" smtClean="0">
                <a:cs typeface="Times New Roman"/>
              </a:rPr>
              <a:t> </a:t>
            </a:r>
            <a:r>
              <a:rPr lang="en-US" u="none" spc="23" dirty="0" smtClean="0">
                <a:cs typeface="Times New Roman"/>
              </a:rPr>
              <a:t>frying</a:t>
            </a:r>
            <a:r>
              <a:rPr lang="en-US" u="none" spc="-15" dirty="0" smtClean="0">
                <a:cs typeface="Times New Roman"/>
              </a:rPr>
              <a:t> </a:t>
            </a:r>
            <a:r>
              <a:rPr lang="en-US" u="none" spc="49" dirty="0" smtClean="0">
                <a:cs typeface="Times New Roman"/>
              </a:rPr>
              <a:t>characterized</a:t>
            </a:r>
            <a:r>
              <a:rPr lang="en-US" u="none" spc="-11" dirty="0" smtClean="0">
                <a:cs typeface="Times New Roman"/>
              </a:rPr>
              <a:t> </a:t>
            </a:r>
            <a:r>
              <a:rPr lang="en-US" u="none" spc="19" dirty="0" smtClean="0">
                <a:cs typeface="Times New Roman"/>
              </a:rPr>
              <a:t>by</a:t>
            </a:r>
            <a:r>
              <a:rPr lang="en-US" u="none" spc="-64" dirty="0" smtClean="0">
                <a:cs typeface="Times New Roman"/>
              </a:rPr>
              <a:t> </a:t>
            </a:r>
            <a:r>
              <a:rPr lang="en-US" u="none" spc="83" dirty="0" smtClean="0">
                <a:cs typeface="Times New Roman"/>
              </a:rPr>
              <a:t>the</a:t>
            </a:r>
            <a:r>
              <a:rPr lang="en-US" u="none" spc="-56" dirty="0" smtClean="0">
                <a:cs typeface="Times New Roman"/>
              </a:rPr>
              <a:t> </a:t>
            </a:r>
            <a:r>
              <a:rPr lang="en-US" u="none" spc="49" dirty="0" smtClean="0">
                <a:cs typeface="Times New Roman"/>
              </a:rPr>
              <a:t>use</a:t>
            </a:r>
            <a:r>
              <a:rPr lang="en-US" u="none" spc="-64" dirty="0" smtClean="0">
                <a:cs typeface="Times New Roman"/>
              </a:rPr>
              <a:t> </a:t>
            </a:r>
            <a:r>
              <a:rPr lang="en-US" u="none" spc="11" dirty="0" smtClean="0">
                <a:cs typeface="Times New Roman"/>
              </a:rPr>
              <a:t>of</a:t>
            </a:r>
            <a:r>
              <a:rPr lang="en-US" u="none" spc="34" dirty="0" smtClean="0">
                <a:cs typeface="Times New Roman"/>
              </a:rPr>
              <a:t> </a:t>
            </a:r>
            <a:r>
              <a:rPr lang="en-US" u="none" spc="56" dirty="0" smtClean="0">
                <a:cs typeface="Times New Roman"/>
              </a:rPr>
              <a:t>minimal</a:t>
            </a:r>
            <a:r>
              <a:rPr lang="en-US" u="none" spc="-19" dirty="0" smtClean="0">
                <a:cs typeface="Times New Roman"/>
              </a:rPr>
              <a:t> </a:t>
            </a:r>
            <a:r>
              <a:rPr lang="en-US" u="none" spc="34" dirty="0" smtClean="0">
                <a:cs typeface="Times New Roman"/>
              </a:rPr>
              <a:t>cooking</a:t>
            </a:r>
            <a:r>
              <a:rPr lang="en-US" u="none" spc="-23" dirty="0" smtClean="0">
                <a:cs typeface="Times New Roman"/>
              </a:rPr>
              <a:t> </a:t>
            </a:r>
            <a:r>
              <a:rPr lang="en-US" u="none" spc="19" dirty="0" smtClean="0">
                <a:cs typeface="Times New Roman"/>
              </a:rPr>
              <a:t>oil; typically </a:t>
            </a:r>
            <a:r>
              <a:rPr lang="en-US" u="none" spc="41" dirty="0" smtClean="0">
                <a:cs typeface="Times New Roman"/>
              </a:rPr>
              <a:t>using </a:t>
            </a:r>
            <a:r>
              <a:rPr lang="en-US" u="none" spc="49" dirty="0" smtClean="0">
                <a:cs typeface="Times New Roman"/>
              </a:rPr>
              <a:t>just </a:t>
            </a:r>
            <a:r>
              <a:rPr lang="en-US" u="none" spc="68" dirty="0" smtClean="0">
                <a:cs typeface="Times New Roman"/>
              </a:rPr>
              <a:t>enough </a:t>
            </a:r>
            <a:r>
              <a:rPr lang="en-US" u="none" spc="19" dirty="0" smtClean="0">
                <a:cs typeface="Times New Roman"/>
              </a:rPr>
              <a:t>oil </a:t>
            </a:r>
            <a:r>
              <a:rPr lang="en-US" u="none" spc="68" dirty="0" smtClean="0">
                <a:cs typeface="Times New Roman"/>
              </a:rPr>
              <a:t>to </a:t>
            </a:r>
            <a:r>
              <a:rPr lang="en-US" u="none" spc="49" dirty="0" smtClean="0">
                <a:cs typeface="Times New Roman"/>
              </a:rPr>
              <a:t>lubricate </a:t>
            </a:r>
            <a:r>
              <a:rPr lang="en-US" u="none" spc="83" dirty="0" smtClean="0">
                <a:cs typeface="Times New Roman"/>
              </a:rPr>
              <a:t>the </a:t>
            </a:r>
            <a:r>
              <a:rPr lang="en-US" u="none" spc="60" dirty="0" smtClean="0">
                <a:cs typeface="Times New Roman"/>
              </a:rPr>
              <a:t>pan. </a:t>
            </a:r>
            <a:r>
              <a:rPr lang="en-US" u="none" spc="26" dirty="0" smtClean="0">
                <a:cs typeface="Times New Roman"/>
              </a:rPr>
              <a:t>Because</a:t>
            </a:r>
            <a:r>
              <a:rPr lang="en-US" u="none" spc="-75" dirty="0" smtClean="0">
                <a:cs typeface="Times New Roman"/>
              </a:rPr>
              <a:t> </a:t>
            </a:r>
            <a:r>
              <a:rPr lang="en-US" u="none" spc="11" dirty="0" smtClean="0">
                <a:cs typeface="Times New Roman"/>
              </a:rPr>
              <a:t>of</a:t>
            </a:r>
            <a:r>
              <a:rPr lang="en-US" u="none" spc="26" dirty="0" smtClean="0">
                <a:cs typeface="Times New Roman"/>
              </a:rPr>
              <a:t> </a:t>
            </a:r>
            <a:r>
              <a:rPr lang="en-US" u="none" spc="83" dirty="0" smtClean="0">
                <a:cs typeface="Times New Roman"/>
              </a:rPr>
              <a:t>the</a:t>
            </a:r>
            <a:r>
              <a:rPr lang="en-US" u="none" spc="-56" dirty="0" smtClean="0">
                <a:cs typeface="Times New Roman"/>
              </a:rPr>
              <a:t> </a:t>
            </a:r>
            <a:r>
              <a:rPr lang="en-US" u="none" spc="49" dirty="0" smtClean="0">
                <a:cs typeface="Times New Roman"/>
              </a:rPr>
              <a:t>partial</a:t>
            </a:r>
            <a:r>
              <a:rPr lang="en-US" u="none" spc="-38" dirty="0" smtClean="0">
                <a:cs typeface="Times New Roman"/>
              </a:rPr>
              <a:t> </a:t>
            </a:r>
            <a:r>
              <a:rPr lang="en-US" u="none" spc="11" dirty="0" smtClean="0">
                <a:cs typeface="Times New Roman"/>
              </a:rPr>
              <a:t>coverage,</a:t>
            </a:r>
            <a:r>
              <a:rPr lang="en-US" u="none" spc="-4" dirty="0" smtClean="0">
                <a:cs typeface="Times New Roman"/>
              </a:rPr>
              <a:t> </a:t>
            </a:r>
            <a:r>
              <a:rPr lang="en-US" u="none" spc="83" dirty="0" smtClean="0">
                <a:cs typeface="Times New Roman"/>
              </a:rPr>
              <a:t>the</a:t>
            </a:r>
            <a:r>
              <a:rPr lang="en-US" u="none" spc="-38" dirty="0" smtClean="0">
                <a:cs typeface="Times New Roman"/>
              </a:rPr>
              <a:t> </a:t>
            </a:r>
            <a:r>
              <a:rPr lang="en-US" u="none" spc="38" dirty="0" smtClean="0">
                <a:cs typeface="Times New Roman"/>
              </a:rPr>
              <a:t>food</a:t>
            </a:r>
            <a:r>
              <a:rPr lang="en-US" u="none" spc="11" dirty="0" smtClean="0">
                <a:cs typeface="Times New Roman"/>
              </a:rPr>
              <a:t> </a:t>
            </a:r>
            <a:r>
              <a:rPr lang="en-US" u="none" spc="79" dirty="0" smtClean="0">
                <a:cs typeface="Times New Roman"/>
              </a:rPr>
              <a:t>must</a:t>
            </a:r>
            <a:r>
              <a:rPr lang="en-US" u="none" spc="-34" dirty="0" smtClean="0">
                <a:cs typeface="Times New Roman"/>
              </a:rPr>
              <a:t> </a:t>
            </a:r>
            <a:r>
              <a:rPr lang="en-US" u="none" spc="64" dirty="0" smtClean="0">
                <a:cs typeface="Times New Roman"/>
              </a:rPr>
              <a:t>be</a:t>
            </a:r>
            <a:r>
              <a:rPr lang="en-US" u="none" spc="-45" dirty="0" smtClean="0">
                <a:cs typeface="Times New Roman"/>
              </a:rPr>
              <a:t> </a:t>
            </a:r>
            <a:r>
              <a:rPr lang="en-US" u="none" spc="53" dirty="0" smtClean="0">
                <a:cs typeface="Times New Roman"/>
              </a:rPr>
              <a:t>flipped</a:t>
            </a:r>
            <a:r>
              <a:rPr lang="en-US" u="none" spc="-8" dirty="0" smtClean="0">
                <a:cs typeface="Times New Roman"/>
              </a:rPr>
              <a:t> </a:t>
            </a:r>
            <a:r>
              <a:rPr lang="en-US" u="none" spc="75" dirty="0" smtClean="0">
                <a:cs typeface="Times New Roman"/>
              </a:rPr>
              <a:t>at</a:t>
            </a:r>
            <a:r>
              <a:rPr lang="en-US" u="none" spc="-34" dirty="0" smtClean="0">
                <a:cs typeface="Times New Roman"/>
              </a:rPr>
              <a:t> </a:t>
            </a:r>
            <a:r>
              <a:rPr lang="en-US" u="none" spc="45" dirty="0" smtClean="0">
                <a:cs typeface="Times New Roman"/>
              </a:rPr>
              <a:t>least</a:t>
            </a:r>
            <a:r>
              <a:rPr lang="en-US" u="none" spc="-75" dirty="0" smtClean="0">
                <a:cs typeface="Times New Roman"/>
              </a:rPr>
              <a:t> </a:t>
            </a:r>
            <a:r>
              <a:rPr lang="en-US" u="none" spc="49" dirty="0" smtClean="0">
                <a:cs typeface="Times New Roman"/>
              </a:rPr>
              <a:t>once</a:t>
            </a:r>
            <a:r>
              <a:rPr lang="en-US" u="none" spc="-38" dirty="0" smtClean="0">
                <a:cs typeface="Times New Roman"/>
              </a:rPr>
              <a:t> </a:t>
            </a:r>
            <a:r>
              <a:rPr lang="en-US" u="none" spc="68" dirty="0" smtClean="0">
                <a:cs typeface="Times New Roman"/>
              </a:rPr>
              <a:t>to  </a:t>
            </a:r>
            <a:r>
              <a:rPr lang="en-US" u="none" spc="38" dirty="0" smtClean="0">
                <a:cs typeface="Times New Roman"/>
              </a:rPr>
              <a:t>cook </a:t>
            </a:r>
            <a:r>
              <a:rPr lang="en-US" u="none" spc="83" dirty="0" smtClean="0">
                <a:cs typeface="Times New Roman"/>
              </a:rPr>
              <a:t>both </a:t>
            </a:r>
            <a:r>
              <a:rPr lang="en-US" u="none" spc="-11" dirty="0" smtClean="0">
                <a:cs typeface="Times New Roman"/>
              </a:rPr>
              <a:t>sides.</a:t>
            </a:r>
          </a:p>
          <a:p>
            <a:pPr>
              <a:buClrTx/>
            </a:pPr>
            <a:r>
              <a:rPr lang="en-US" dirty="0" smtClean="0"/>
              <a:t>Use a heavy-bottomed pan for evenly distributed heat with no hot spots. Nonstick skillets allow you to use less oil than traditional pan-fried recipes.</a:t>
            </a:r>
          </a:p>
          <a:p>
            <a:pPr>
              <a:buClrTx/>
            </a:pPr>
            <a:r>
              <a:rPr lang="en-US" dirty="0" smtClean="0"/>
              <a:t>Start many foods on medium-high heat to initiate browning, then reduce the heat to allow it to finish cooking more slowly. </a:t>
            </a:r>
          </a:p>
          <a:p>
            <a:pPr>
              <a:buClrTx/>
            </a:pPr>
            <a:r>
              <a:rPr lang="en-US" dirty="0" smtClean="0"/>
              <a:t>Fish fillets, pork chops, hamburgers, chicken, and sturdy vegetables such as potatoes are often pan fried</a:t>
            </a:r>
            <a:endParaRPr lang="en-US" u="none" dirty="0" smtClean="0">
              <a:cs typeface="Times New Roman"/>
            </a:endParaRPr>
          </a:p>
          <a:p>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4293255"/>
            <a:ext cx="1933513" cy="145013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421" y="4303552"/>
            <a:ext cx="2171700" cy="145013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173" y="4303552"/>
            <a:ext cx="2555925" cy="1439838"/>
          </a:xfrm>
          <a:prstGeom prst="rect">
            <a:avLst/>
          </a:prstGeom>
        </p:spPr>
      </p:pic>
    </p:spTree>
    <p:extLst>
      <p:ext uri="{BB962C8B-B14F-4D97-AF65-F5344CB8AC3E}">
        <p14:creationId xmlns:p14="http://schemas.microsoft.com/office/powerpoint/2010/main" val="2325372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7"/>
            </a:pPr>
            <a:r>
              <a:rPr lang="en-US" sz="1300" dirty="0" smtClean="0"/>
              <a:t>Explain </a:t>
            </a:r>
            <a:r>
              <a:rPr lang="en-US" sz="1300" dirty="0"/>
              <a:t>to your counselor how you cleaned the equipment, utensils, and the cooking site thoroughly after each meal. Explain how you properly disposed of dishwater and of all garbage. </a:t>
            </a:r>
          </a:p>
          <a:p>
            <a:pPr marL="800100" lvl="1" indent="-342900">
              <a:buClrTx/>
              <a:buFont typeface="+mj-lt"/>
              <a:buAutoNum type="alphaLcPeriod" startAt="7"/>
            </a:pPr>
            <a:r>
              <a:rPr lang="en-US" sz="1300" dirty="0"/>
              <a:t>Discuss how you followed the Outdoor Code and no-trace principles when preparing your meals.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237016985"/>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79" dirty="0">
                <a:solidFill>
                  <a:srgbClr val="C00000"/>
                </a:solidFill>
              </a:rPr>
              <a:t>Sim</a:t>
            </a:r>
            <a:r>
              <a:rPr sz="2800" b="1" spc="120" dirty="0">
                <a:solidFill>
                  <a:srgbClr val="C00000"/>
                </a:solidFill>
              </a:rPr>
              <a:t>m</a:t>
            </a:r>
            <a:r>
              <a:rPr sz="2800" b="1" spc="105" dirty="0">
                <a:solidFill>
                  <a:srgbClr val="C00000"/>
                </a:solidFill>
              </a:rPr>
              <a:t>eri</a:t>
            </a:r>
            <a:r>
              <a:rPr sz="2800" b="1" spc="158" dirty="0">
                <a:solidFill>
                  <a:srgbClr val="C00000"/>
                </a:solidFill>
              </a:rPr>
              <a:t>n</a:t>
            </a:r>
            <a:r>
              <a:rPr sz="2800" b="1" spc="19" dirty="0">
                <a:solidFill>
                  <a:srgbClr val="C00000"/>
                </a:solidFill>
              </a:rPr>
              <a:t>g</a:t>
            </a:r>
          </a:p>
        </p:txBody>
      </p:sp>
      <p:sp>
        <p:nvSpPr>
          <p:cNvPr id="11" name="Content Placeholder 10"/>
          <p:cNvSpPr>
            <a:spLocks noGrp="1"/>
          </p:cNvSpPr>
          <p:nvPr>
            <p:ph idx="1"/>
          </p:nvPr>
        </p:nvSpPr>
        <p:spPr>
          <a:xfrm>
            <a:off x="1066800" y="1752600"/>
            <a:ext cx="7010400" cy="1981200"/>
          </a:xfrm>
        </p:spPr>
        <p:txBody>
          <a:bodyPr/>
          <a:lstStyle/>
          <a:p>
            <a:pPr marL="365760" indent="-365760">
              <a:spcBef>
                <a:spcPts val="600"/>
              </a:spcBef>
              <a:buClrTx/>
            </a:pPr>
            <a:r>
              <a:rPr lang="en-US" dirty="0" smtClean="0"/>
              <a:t>Simmering is a food preparation technique by which foods are cooked in hot liquids kept just below the boiling point of water (lower than 100 °C or 212 °F)</a:t>
            </a:r>
          </a:p>
          <a:p>
            <a:pPr marL="365760" indent="-365760">
              <a:spcBef>
                <a:spcPts val="600"/>
              </a:spcBef>
              <a:buClrTx/>
            </a:pPr>
            <a:r>
              <a:rPr lang="en-US" u="none" spc="-38" dirty="0" smtClean="0">
                <a:cs typeface="Times New Roman"/>
              </a:rPr>
              <a:t>To </a:t>
            </a:r>
            <a:r>
              <a:rPr lang="en-US" u="none" spc="49" dirty="0" smtClean="0">
                <a:cs typeface="Times New Roman"/>
              </a:rPr>
              <a:t>keep a </a:t>
            </a:r>
            <a:r>
              <a:rPr lang="en-US" u="none" spc="79" dirty="0" smtClean="0">
                <a:cs typeface="Times New Roman"/>
              </a:rPr>
              <a:t>pot </a:t>
            </a:r>
            <a:r>
              <a:rPr lang="en-US" u="none" spc="49" dirty="0" smtClean="0">
                <a:cs typeface="Times New Roman"/>
              </a:rPr>
              <a:t>simmering, </a:t>
            </a:r>
            <a:r>
              <a:rPr lang="en-US" u="none" spc="68" dirty="0" smtClean="0">
                <a:cs typeface="Times New Roman"/>
              </a:rPr>
              <a:t>one </a:t>
            </a:r>
            <a:r>
              <a:rPr lang="en-US" u="none" spc="45" dirty="0" smtClean="0">
                <a:cs typeface="Times New Roman"/>
              </a:rPr>
              <a:t>brings </a:t>
            </a:r>
            <a:r>
              <a:rPr lang="en-US" u="none" spc="56" dirty="0" smtClean="0">
                <a:cs typeface="Times New Roman"/>
              </a:rPr>
              <a:t>it </a:t>
            </a:r>
            <a:r>
              <a:rPr lang="en-US" u="none" spc="71" dirty="0" smtClean="0">
                <a:cs typeface="Times New Roman"/>
              </a:rPr>
              <a:t>to </a:t>
            </a:r>
            <a:r>
              <a:rPr lang="en-US" u="none" spc="49" dirty="0" smtClean="0">
                <a:cs typeface="Times New Roman"/>
              </a:rPr>
              <a:t>a </a:t>
            </a:r>
            <a:r>
              <a:rPr lang="en-US" u="none" spc="30" dirty="0" smtClean="0">
                <a:cs typeface="Times New Roman"/>
              </a:rPr>
              <a:t>boil </a:t>
            </a:r>
            <a:r>
              <a:rPr lang="en-US" u="none" spc="86" dirty="0" smtClean="0">
                <a:cs typeface="Times New Roman"/>
              </a:rPr>
              <a:t>and </a:t>
            </a:r>
            <a:r>
              <a:rPr lang="en-US" u="none" spc="94" dirty="0" smtClean="0">
                <a:cs typeface="Times New Roman"/>
              </a:rPr>
              <a:t>then </a:t>
            </a:r>
            <a:r>
              <a:rPr lang="en-US" u="none" spc="49" dirty="0" smtClean="0">
                <a:cs typeface="Times New Roman"/>
              </a:rPr>
              <a:t>reduces </a:t>
            </a:r>
            <a:r>
              <a:rPr lang="en-US" u="none" spc="86" dirty="0" smtClean="0">
                <a:cs typeface="Times New Roman"/>
              </a:rPr>
              <a:t>the </a:t>
            </a:r>
            <a:r>
              <a:rPr lang="en-US" u="none" spc="79" dirty="0" smtClean="0">
                <a:cs typeface="Times New Roman"/>
              </a:rPr>
              <a:t>heat </a:t>
            </a:r>
            <a:r>
              <a:rPr lang="en-US" u="none" spc="71" dirty="0" smtClean="0">
                <a:cs typeface="Times New Roman"/>
              </a:rPr>
              <a:t>to </a:t>
            </a:r>
            <a:r>
              <a:rPr lang="en-US" u="none" spc="49" dirty="0" smtClean="0">
                <a:cs typeface="Times New Roman"/>
              </a:rPr>
              <a:t>a </a:t>
            </a:r>
            <a:r>
              <a:rPr lang="en-US" u="none" spc="68" dirty="0" smtClean="0">
                <a:cs typeface="Times New Roman"/>
              </a:rPr>
              <a:t>point  </a:t>
            </a:r>
            <a:r>
              <a:rPr lang="en-US" u="none" spc="53" dirty="0" smtClean="0">
                <a:cs typeface="Times New Roman"/>
              </a:rPr>
              <a:t>where </a:t>
            </a:r>
            <a:r>
              <a:rPr lang="en-US" u="none" spc="86" dirty="0" smtClean="0">
                <a:cs typeface="Times New Roman"/>
              </a:rPr>
              <a:t>the </a:t>
            </a:r>
            <a:r>
              <a:rPr lang="en-US" u="none" spc="56" dirty="0" smtClean="0">
                <a:cs typeface="Times New Roman"/>
              </a:rPr>
              <a:t>formation </a:t>
            </a:r>
            <a:r>
              <a:rPr lang="en-US" u="none" spc="8" dirty="0" smtClean="0">
                <a:cs typeface="Times New Roman"/>
              </a:rPr>
              <a:t>of </a:t>
            </a:r>
            <a:r>
              <a:rPr lang="en-US" u="none" spc="53" dirty="0" smtClean="0">
                <a:cs typeface="Times New Roman"/>
              </a:rPr>
              <a:t>bubbles </a:t>
            </a:r>
            <a:r>
              <a:rPr lang="en-US" u="none" spc="60" dirty="0" smtClean="0">
                <a:cs typeface="Times New Roman"/>
              </a:rPr>
              <a:t>has </a:t>
            </a:r>
            <a:r>
              <a:rPr lang="en-US" u="none" spc="56" dirty="0" smtClean="0">
                <a:cs typeface="Times New Roman"/>
              </a:rPr>
              <a:t>almost </a:t>
            </a:r>
            <a:r>
              <a:rPr lang="en-US" u="none" spc="38" dirty="0" smtClean="0">
                <a:cs typeface="Times New Roman"/>
              </a:rPr>
              <a:t>ceased</a:t>
            </a:r>
            <a:r>
              <a:rPr lang="en-US" u="none" spc="-30" dirty="0" smtClean="0">
                <a:cs typeface="Times New Roman"/>
              </a:rPr>
              <a:t>.</a:t>
            </a:r>
            <a:endParaRPr lang="en-US" u="none" dirty="0" smtClean="0">
              <a:cs typeface="Times New Roman"/>
            </a:endParaRPr>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326" y="3568517"/>
            <a:ext cx="3591802" cy="188569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771" y="3568517"/>
            <a:ext cx="3352680" cy="1885696"/>
          </a:xfrm>
          <a:prstGeom prst="rect">
            <a:avLst/>
          </a:prstGeom>
        </p:spPr>
      </p:pic>
    </p:spTree>
    <p:extLst>
      <p:ext uri="{BB962C8B-B14F-4D97-AF65-F5344CB8AC3E}">
        <p14:creationId xmlns:p14="http://schemas.microsoft.com/office/powerpoint/2010/main" val="40590683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838200"/>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60" dirty="0">
                <a:solidFill>
                  <a:srgbClr val="C00000"/>
                </a:solidFill>
              </a:rPr>
              <a:t>Mic</a:t>
            </a:r>
            <a:r>
              <a:rPr sz="2800" b="1" spc="8" dirty="0">
                <a:solidFill>
                  <a:srgbClr val="C00000"/>
                </a:solidFill>
              </a:rPr>
              <a:t>r</a:t>
            </a:r>
            <a:r>
              <a:rPr sz="2800" b="1" spc="53" dirty="0">
                <a:solidFill>
                  <a:srgbClr val="C00000"/>
                </a:solidFill>
              </a:rPr>
              <a:t>o</a:t>
            </a:r>
            <a:r>
              <a:rPr sz="2800" b="1" spc="4" dirty="0">
                <a:solidFill>
                  <a:srgbClr val="C00000"/>
                </a:solidFill>
              </a:rPr>
              <a:t>w</a:t>
            </a:r>
            <a:r>
              <a:rPr sz="2800" b="1" spc="34" dirty="0">
                <a:solidFill>
                  <a:srgbClr val="C00000"/>
                </a:solidFill>
              </a:rPr>
              <a:t>a</a:t>
            </a:r>
            <a:r>
              <a:rPr sz="2800" b="1" spc="53" dirty="0">
                <a:solidFill>
                  <a:srgbClr val="C00000"/>
                </a:solidFill>
              </a:rPr>
              <a:t>ving</a:t>
            </a:r>
          </a:p>
        </p:txBody>
      </p:sp>
      <p:sp>
        <p:nvSpPr>
          <p:cNvPr id="6" name="Content Placeholder 5"/>
          <p:cNvSpPr>
            <a:spLocks noGrp="1"/>
          </p:cNvSpPr>
          <p:nvPr>
            <p:ph idx="1"/>
          </p:nvPr>
        </p:nvSpPr>
        <p:spPr>
          <a:xfrm>
            <a:off x="990600" y="1447800"/>
            <a:ext cx="4114800" cy="4495800"/>
          </a:xfrm>
        </p:spPr>
        <p:txBody>
          <a:bodyPr/>
          <a:lstStyle/>
          <a:p>
            <a:pPr>
              <a:buClrTx/>
            </a:pPr>
            <a:r>
              <a:rPr lang="en-US" dirty="0" smtClean="0"/>
              <a:t>Microwaves cause water molecules in food to vibrate, producing heat that cooks the food. Foods high in water content, like fresh vegetables, can be cooked more quickly than other foods. </a:t>
            </a:r>
          </a:p>
          <a:p>
            <a:pPr>
              <a:buClrTx/>
            </a:pPr>
            <a:r>
              <a:rPr lang="en-US" dirty="0" smtClean="0"/>
              <a:t>Microwave cooking can be more energy efficient because foods cook faster and the energy heats only the food, not the whole oven compartment. </a:t>
            </a:r>
          </a:p>
          <a:p>
            <a:pPr>
              <a:buClrTx/>
            </a:pPr>
            <a:r>
              <a:rPr lang="en-US" dirty="0" smtClean="0"/>
              <a:t>Foods cooked in a microwave oven may keep more of their vitamins and minerals, because microwave ovens can cook more quickly and without adding water.</a:t>
            </a:r>
          </a:p>
          <a:p>
            <a:endParaRPr lang="en-US" dirty="0"/>
          </a:p>
        </p:txBody>
      </p:sp>
      <p:pic>
        <p:nvPicPr>
          <p:cNvPr id="7" name="Picture 6"/>
          <p:cNvPicPr>
            <a:picLocks noChangeAspect="1"/>
          </p:cNvPicPr>
          <p:nvPr/>
        </p:nvPicPr>
        <p:blipFill>
          <a:blip r:embed="rId2"/>
          <a:stretch>
            <a:fillRect/>
          </a:stretch>
        </p:blipFill>
        <p:spPr>
          <a:xfrm>
            <a:off x="5257800" y="1600200"/>
            <a:ext cx="2857500" cy="1714500"/>
          </a:xfrm>
          <a:prstGeom prst="rect">
            <a:avLst/>
          </a:prstGeom>
        </p:spPr>
      </p:pic>
    </p:spTree>
    <p:extLst>
      <p:ext uri="{BB962C8B-B14F-4D97-AF65-F5344CB8AC3E}">
        <p14:creationId xmlns:p14="http://schemas.microsoft.com/office/powerpoint/2010/main" val="8662601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60" dirty="0" smtClean="0">
                <a:solidFill>
                  <a:srgbClr val="C00000"/>
                </a:solidFill>
              </a:rPr>
              <a:t>Do’s and Don’ts of Mic</a:t>
            </a:r>
            <a:r>
              <a:rPr lang="en-US" b="1" spc="8" dirty="0" smtClean="0">
                <a:solidFill>
                  <a:srgbClr val="C00000"/>
                </a:solidFill>
              </a:rPr>
              <a:t>r</a:t>
            </a:r>
            <a:r>
              <a:rPr lang="en-US" b="1" spc="53" dirty="0" smtClean="0">
                <a:solidFill>
                  <a:srgbClr val="C00000"/>
                </a:solidFill>
              </a:rPr>
              <a:t>o</a:t>
            </a:r>
            <a:r>
              <a:rPr lang="en-US" b="1" spc="4" dirty="0" smtClean="0">
                <a:solidFill>
                  <a:srgbClr val="C00000"/>
                </a:solidFill>
              </a:rPr>
              <a:t>w</a:t>
            </a:r>
            <a:r>
              <a:rPr lang="en-US" b="1" spc="34" dirty="0" smtClean="0">
                <a:solidFill>
                  <a:srgbClr val="C00000"/>
                </a:solidFill>
              </a:rPr>
              <a:t>a</a:t>
            </a:r>
            <a:r>
              <a:rPr lang="en-US" b="1" spc="53" dirty="0" smtClean="0">
                <a:solidFill>
                  <a:srgbClr val="C00000"/>
                </a:solidFill>
              </a:rPr>
              <a:t>ving</a:t>
            </a:r>
            <a:endParaRPr lang="en-US" dirty="0"/>
          </a:p>
        </p:txBody>
      </p:sp>
      <p:sp>
        <p:nvSpPr>
          <p:cNvPr id="3" name="Content Placeholder 2"/>
          <p:cNvSpPr>
            <a:spLocks noGrp="1"/>
          </p:cNvSpPr>
          <p:nvPr>
            <p:ph idx="1"/>
          </p:nvPr>
        </p:nvSpPr>
        <p:spPr>
          <a:xfrm>
            <a:off x="1066800" y="1752600"/>
            <a:ext cx="4038600" cy="4114800"/>
          </a:xfrm>
        </p:spPr>
        <p:txBody>
          <a:bodyPr/>
          <a:lstStyle/>
          <a:p>
            <a:pPr>
              <a:buClrTx/>
            </a:pPr>
            <a:r>
              <a:rPr lang="en-US" dirty="0" smtClean="0"/>
              <a:t>DO follow the instructions of your microwave.</a:t>
            </a:r>
          </a:p>
          <a:p>
            <a:pPr>
              <a:buClrTx/>
            </a:pPr>
            <a:r>
              <a:rPr lang="en-US" dirty="0" smtClean="0"/>
              <a:t>Don't use metal bowls or utensils.</a:t>
            </a:r>
          </a:p>
          <a:p>
            <a:pPr>
              <a:buClrTx/>
            </a:pPr>
            <a:r>
              <a:rPr lang="en-US" dirty="0" smtClean="0"/>
              <a:t>Do use glass, ceramic or microwave safe plastic containers.</a:t>
            </a:r>
          </a:p>
          <a:p>
            <a:pPr>
              <a:buClrTx/>
            </a:pPr>
            <a:r>
              <a:rPr lang="en-US" dirty="0" smtClean="0"/>
              <a:t>Don't cook all foods for the same time.</a:t>
            </a:r>
          </a:p>
          <a:p>
            <a:pPr>
              <a:buClrTx/>
            </a:pPr>
            <a:r>
              <a:rPr lang="en-US" dirty="0" smtClean="0"/>
              <a:t>Do stir food occasionally.</a:t>
            </a:r>
          </a:p>
          <a:p>
            <a:pPr>
              <a:buClrTx/>
            </a:pPr>
            <a:r>
              <a:rPr lang="en-US" dirty="0" smtClean="0"/>
              <a:t>Do heat it until bubbling and/or steaming.</a:t>
            </a:r>
          </a:p>
          <a:p>
            <a:pPr>
              <a:buClrTx/>
            </a:pPr>
            <a:r>
              <a:rPr lang="en-US" dirty="0" smtClean="0"/>
              <a:t>Don't microwave food uncovered.</a:t>
            </a:r>
          </a:p>
          <a:p>
            <a:pPr>
              <a:buClrTx/>
            </a:pPr>
            <a:r>
              <a:rPr lang="en-US" dirty="0" smtClean="0"/>
              <a:t>Do clean it often.</a:t>
            </a:r>
          </a:p>
          <a:p>
            <a:pPr>
              <a:buClrTx/>
            </a:pPr>
            <a:r>
              <a:rPr lang="en-US" dirty="0" smtClean="0"/>
              <a:t>Do check on your food frequently.</a:t>
            </a:r>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1267" r="7605"/>
          <a:stretch/>
        </p:blipFill>
        <p:spPr>
          <a:xfrm>
            <a:off x="5181600" y="4106267"/>
            <a:ext cx="2857500" cy="1761133"/>
          </a:xfrm>
          <a:prstGeom prst="rect">
            <a:avLst/>
          </a:prstGeom>
        </p:spPr>
      </p:pic>
      <p:pic>
        <p:nvPicPr>
          <p:cNvPr id="9" name="Picture 8"/>
          <p:cNvPicPr>
            <a:picLocks noChangeAspect="1"/>
          </p:cNvPicPr>
          <p:nvPr/>
        </p:nvPicPr>
        <p:blipFill rotWithShape="1">
          <a:blip r:embed="rId3"/>
          <a:srcRect l="26923" t="11984" r="3846" b="8678"/>
          <a:stretch/>
        </p:blipFill>
        <p:spPr>
          <a:xfrm>
            <a:off x="5181600" y="1788297"/>
            <a:ext cx="2853509" cy="2174103"/>
          </a:xfrm>
          <a:prstGeom prst="rect">
            <a:avLst/>
          </a:prstGeom>
        </p:spPr>
      </p:pic>
    </p:spTree>
    <p:extLst>
      <p:ext uri="{BB962C8B-B14F-4D97-AF65-F5344CB8AC3E}">
        <p14:creationId xmlns:p14="http://schemas.microsoft.com/office/powerpoint/2010/main" val="603353287"/>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Air Frying</a:t>
            </a:r>
            <a:endParaRPr lang="en-US" dirty="0">
              <a:solidFill>
                <a:srgbClr val="C00000"/>
              </a:solidFill>
            </a:endParaRPr>
          </a:p>
        </p:txBody>
      </p:sp>
      <p:sp>
        <p:nvSpPr>
          <p:cNvPr id="3" name="Content Placeholder 2"/>
          <p:cNvSpPr>
            <a:spLocks noGrp="1"/>
          </p:cNvSpPr>
          <p:nvPr>
            <p:ph idx="1"/>
          </p:nvPr>
        </p:nvSpPr>
        <p:spPr>
          <a:xfrm>
            <a:off x="838200" y="1752600"/>
            <a:ext cx="3657600" cy="3886200"/>
          </a:xfrm>
        </p:spPr>
        <p:txBody>
          <a:bodyPr/>
          <a:lstStyle/>
          <a:p>
            <a:r>
              <a:rPr lang="en-US" dirty="0"/>
              <a:t>Air frying is a healthier cooking method that mimics deep frying by using hot air circulation to create a crispy texture with minimal oil. </a:t>
            </a:r>
            <a:endParaRPr lang="en-US" dirty="0" smtClean="0"/>
          </a:p>
          <a:p>
            <a:r>
              <a:rPr lang="en-US" dirty="0" smtClean="0"/>
              <a:t>It's </a:t>
            </a:r>
            <a:r>
              <a:rPr lang="en-US" dirty="0"/>
              <a:t>great for meats, vegetables, frozen foods, and even baked goods!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777525"/>
            <a:ext cx="3772699" cy="2517648"/>
          </a:xfrm>
          <a:prstGeom prst="rect">
            <a:avLst/>
          </a:prstGeom>
        </p:spPr>
      </p:pic>
    </p:spTree>
    <p:extLst>
      <p:ext uri="{BB962C8B-B14F-4D97-AF65-F5344CB8AC3E}">
        <p14:creationId xmlns:p14="http://schemas.microsoft.com/office/powerpoint/2010/main" val="2983729674"/>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3124200" cy="762000"/>
          </a:xfrm>
        </p:spPr>
        <p:txBody>
          <a:bodyPr/>
          <a:lstStyle/>
          <a:p>
            <a:r>
              <a:rPr lang="en-US" dirty="0" smtClean="0">
                <a:solidFill>
                  <a:srgbClr val="C00000"/>
                </a:solidFill>
              </a:rPr>
              <a:t>How to Air Fry</a:t>
            </a:r>
            <a:endParaRPr lang="en-US" dirty="0">
              <a:solidFill>
                <a:srgbClr val="C00000"/>
              </a:solidFill>
            </a:endParaRPr>
          </a:p>
        </p:txBody>
      </p:sp>
      <p:sp>
        <p:nvSpPr>
          <p:cNvPr id="3" name="Content Placeholder 2"/>
          <p:cNvSpPr>
            <a:spLocks noGrp="1"/>
          </p:cNvSpPr>
          <p:nvPr>
            <p:ph idx="1"/>
          </p:nvPr>
        </p:nvSpPr>
        <p:spPr>
          <a:xfrm>
            <a:off x="838200" y="1752600"/>
            <a:ext cx="4648200" cy="4343400"/>
          </a:xfrm>
        </p:spPr>
        <p:txBody>
          <a:bodyPr/>
          <a:lstStyle/>
          <a:p>
            <a:pPr>
              <a:buFont typeface="+mj-lt"/>
              <a:buAutoNum type="arabicPeriod"/>
            </a:pPr>
            <a:r>
              <a:rPr lang="en-US" dirty="0"/>
              <a:t>Prepare Your Air Fryer</a:t>
            </a:r>
          </a:p>
          <a:p>
            <a:pPr marL="800100" lvl="1" indent="-342900">
              <a:buFont typeface="+mj-lt"/>
              <a:buAutoNum type="alphaLcPeriod"/>
            </a:pPr>
            <a:r>
              <a:rPr lang="en-US" sz="1300" dirty="0" smtClean="0"/>
              <a:t>Preheat </a:t>
            </a:r>
            <a:r>
              <a:rPr lang="en-US" sz="1300" dirty="0"/>
              <a:t>the air fryer (if required)—usually 3–5 minutes at 350°F–400°F.</a:t>
            </a:r>
          </a:p>
          <a:p>
            <a:pPr marL="800100" lvl="1" indent="-342900">
              <a:buFont typeface="+mj-lt"/>
              <a:buAutoNum type="alphaLcPeriod"/>
            </a:pPr>
            <a:r>
              <a:rPr lang="en-US" sz="1300" dirty="0" smtClean="0"/>
              <a:t>Use </a:t>
            </a:r>
            <a:r>
              <a:rPr lang="en-US" sz="1300" dirty="0"/>
              <a:t>the right basket/tray—make sure it’s clean and dry.</a:t>
            </a:r>
          </a:p>
          <a:p>
            <a:pPr>
              <a:buFont typeface="+mj-lt"/>
              <a:buAutoNum type="arabicPeriod"/>
            </a:pPr>
            <a:r>
              <a:rPr lang="en-US" dirty="0" smtClean="0"/>
              <a:t>Prepare </a:t>
            </a:r>
            <a:r>
              <a:rPr lang="en-US" dirty="0"/>
              <a:t>Your Food</a:t>
            </a:r>
          </a:p>
          <a:p>
            <a:pPr marL="800100" lvl="1" indent="-342900">
              <a:buFont typeface="+mj-lt"/>
              <a:buAutoNum type="alphaLcPeriod"/>
            </a:pPr>
            <a:r>
              <a:rPr lang="en-US" sz="1300" dirty="0" smtClean="0"/>
              <a:t>Pat </a:t>
            </a:r>
            <a:r>
              <a:rPr lang="en-US" sz="1300" dirty="0"/>
              <a:t>food dry if necessary (moisture can prevent crisping).</a:t>
            </a:r>
          </a:p>
          <a:p>
            <a:pPr marL="800100" lvl="1" indent="-342900">
              <a:buFont typeface="+mj-lt"/>
              <a:buAutoNum type="alphaLcPeriod"/>
            </a:pPr>
            <a:r>
              <a:rPr lang="en-US" sz="1300" dirty="0" smtClean="0"/>
              <a:t>Lightly </a:t>
            </a:r>
            <a:r>
              <a:rPr lang="en-US" sz="1300" dirty="0"/>
              <a:t>coat with oil (optional, but helps with browning).</a:t>
            </a:r>
          </a:p>
          <a:p>
            <a:pPr marL="800100" lvl="1" indent="-342900">
              <a:buFont typeface="+mj-lt"/>
              <a:buAutoNum type="alphaLcPeriod"/>
            </a:pPr>
            <a:r>
              <a:rPr lang="en-US" sz="1300" dirty="0" smtClean="0"/>
              <a:t>Season </a:t>
            </a:r>
            <a:r>
              <a:rPr lang="en-US" sz="1300" dirty="0"/>
              <a:t>with salt, pepper, or your favorite spices.</a:t>
            </a:r>
          </a:p>
          <a:p>
            <a:pPr>
              <a:buFont typeface="+mj-lt"/>
              <a:buAutoNum type="arabicPeriod"/>
            </a:pPr>
            <a:r>
              <a:rPr lang="en-US" dirty="0" smtClean="0"/>
              <a:t>Arrange </a:t>
            </a:r>
            <a:r>
              <a:rPr lang="en-US" dirty="0"/>
              <a:t>Food in the Basket</a:t>
            </a:r>
          </a:p>
          <a:p>
            <a:pPr marL="800100" lvl="1" indent="-342900">
              <a:buFont typeface="+mj-lt"/>
              <a:buAutoNum type="alphaLcPeriod"/>
            </a:pPr>
            <a:r>
              <a:rPr lang="en-US" sz="1300" dirty="0" smtClean="0"/>
              <a:t>Place </a:t>
            </a:r>
            <a:r>
              <a:rPr lang="en-US" sz="1300" dirty="0"/>
              <a:t>food in a single layer—don’t overcrowd! (Air needs to circulate for even cooking).</a:t>
            </a:r>
          </a:p>
          <a:p>
            <a:pPr marL="800100" lvl="1" indent="-342900">
              <a:buFont typeface="+mj-lt"/>
              <a:buAutoNum type="alphaLcPeriod"/>
            </a:pPr>
            <a:r>
              <a:rPr lang="en-US" sz="1300" dirty="0" smtClean="0"/>
              <a:t>If </a:t>
            </a:r>
            <a:r>
              <a:rPr lang="en-US" sz="1300" dirty="0"/>
              <a:t>cooking in batches, shake the basket between batches to redistribute heat</a:t>
            </a:r>
            <a:r>
              <a:rPr lang="en-US" sz="1300" dirty="0" smtClean="0"/>
              <a:t>.</a:t>
            </a:r>
            <a:endParaRPr lang="en-US" sz="1300" dirty="0"/>
          </a:p>
        </p:txBody>
      </p:sp>
      <p:pic>
        <p:nvPicPr>
          <p:cNvPr id="4" name="Picture 3"/>
          <p:cNvPicPr>
            <a:picLocks noChangeAspect="1"/>
          </p:cNvPicPr>
          <p:nvPr/>
        </p:nvPicPr>
        <p:blipFill>
          <a:blip r:embed="rId2"/>
          <a:stretch>
            <a:fillRect/>
          </a:stretch>
        </p:blipFill>
        <p:spPr>
          <a:xfrm>
            <a:off x="5689600" y="2971800"/>
            <a:ext cx="2451100" cy="1838325"/>
          </a:xfrm>
          <a:prstGeom prst="rect">
            <a:avLst/>
          </a:prstGeom>
        </p:spPr>
      </p:pic>
      <p:pic>
        <p:nvPicPr>
          <p:cNvPr id="5" name="Picture 4"/>
          <p:cNvPicPr>
            <a:picLocks noChangeAspect="1"/>
          </p:cNvPicPr>
          <p:nvPr/>
        </p:nvPicPr>
        <p:blipFill>
          <a:blip r:embed="rId3"/>
          <a:stretch>
            <a:fillRect/>
          </a:stretch>
        </p:blipFill>
        <p:spPr>
          <a:xfrm>
            <a:off x="5688176" y="4810125"/>
            <a:ext cx="2451812" cy="1838859"/>
          </a:xfrm>
          <a:prstGeom prst="rect">
            <a:avLst/>
          </a:prstGeom>
        </p:spPr>
      </p:pic>
      <p:pic>
        <p:nvPicPr>
          <p:cNvPr id="6" name="Picture 5"/>
          <p:cNvPicPr>
            <a:picLocks noChangeAspect="1"/>
          </p:cNvPicPr>
          <p:nvPr/>
        </p:nvPicPr>
        <p:blipFill>
          <a:blip r:embed="rId4"/>
          <a:stretch>
            <a:fillRect/>
          </a:stretch>
        </p:blipFill>
        <p:spPr>
          <a:xfrm>
            <a:off x="5688176" y="1158666"/>
            <a:ext cx="2451812" cy="1838859"/>
          </a:xfrm>
          <a:prstGeom prst="rect">
            <a:avLst/>
          </a:prstGeom>
        </p:spPr>
      </p:pic>
    </p:spTree>
    <p:extLst>
      <p:ext uri="{BB962C8B-B14F-4D97-AF65-F5344CB8AC3E}">
        <p14:creationId xmlns:p14="http://schemas.microsoft.com/office/powerpoint/2010/main" val="556930396"/>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3124200" cy="762000"/>
          </a:xfrm>
        </p:spPr>
        <p:txBody>
          <a:bodyPr/>
          <a:lstStyle/>
          <a:p>
            <a:r>
              <a:rPr lang="en-US" dirty="0" smtClean="0">
                <a:solidFill>
                  <a:srgbClr val="C00000"/>
                </a:solidFill>
              </a:rPr>
              <a:t>How to Air Fry</a:t>
            </a:r>
            <a:endParaRPr lang="en-US" dirty="0">
              <a:solidFill>
                <a:srgbClr val="C00000"/>
              </a:solidFill>
            </a:endParaRPr>
          </a:p>
        </p:txBody>
      </p:sp>
      <p:sp>
        <p:nvSpPr>
          <p:cNvPr id="3" name="Content Placeholder 2"/>
          <p:cNvSpPr>
            <a:spLocks noGrp="1"/>
          </p:cNvSpPr>
          <p:nvPr>
            <p:ph idx="1"/>
          </p:nvPr>
        </p:nvSpPr>
        <p:spPr>
          <a:xfrm>
            <a:off x="838200" y="1752600"/>
            <a:ext cx="4267200" cy="3886200"/>
          </a:xfrm>
        </p:spPr>
        <p:txBody>
          <a:bodyPr/>
          <a:lstStyle/>
          <a:p>
            <a:pPr>
              <a:buFont typeface="+mj-lt"/>
              <a:buAutoNum type="arabicPeriod" startAt="4"/>
            </a:pPr>
            <a:r>
              <a:rPr lang="en-US" dirty="0" smtClean="0"/>
              <a:t>Select </a:t>
            </a:r>
            <a:r>
              <a:rPr lang="en-US" dirty="0"/>
              <a:t>the Right Temperature &amp; Time</a:t>
            </a:r>
          </a:p>
          <a:p>
            <a:pPr marL="800100" lvl="1" indent="-342900">
              <a:buFont typeface="+mj-lt"/>
              <a:buAutoNum type="alphaLcPeriod"/>
            </a:pPr>
            <a:r>
              <a:rPr lang="en-US" sz="1300" dirty="0" smtClean="0"/>
              <a:t>Here </a:t>
            </a:r>
            <a:r>
              <a:rPr lang="en-US" sz="1300" dirty="0"/>
              <a:t>are common air fryer settings:</a:t>
            </a:r>
          </a:p>
          <a:p>
            <a:pPr marL="1200150" lvl="2" indent="-342900"/>
            <a:r>
              <a:rPr lang="en-US" sz="1300" dirty="0" smtClean="0"/>
              <a:t>Fries/Potatoes</a:t>
            </a:r>
            <a:r>
              <a:rPr lang="en-US" sz="1300" dirty="0"/>
              <a:t>: 375°F, 15–20 minutes</a:t>
            </a:r>
          </a:p>
          <a:p>
            <a:pPr marL="1200150" lvl="2" indent="-342900"/>
            <a:r>
              <a:rPr lang="en-US" sz="1300" dirty="0" smtClean="0"/>
              <a:t>Chicken </a:t>
            </a:r>
            <a:r>
              <a:rPr lang="en-US" sz="1300" dirty="0"/>
              <a:t>(Wings, Drumsticks, Tenders): 375°F–400°F, 15–25 minutes</a:t>
            </a:r>
          </a:p>
          <a:p>
            <a:pPr marL="1200150" lvl="2" indent="-342900"/>
            <a:r>
              <a:rPr lang="en-US" sz="1300" dirty="0" smtClean="0"/>
              <a:t>Fish </a:t>
            </a:r>
            <a:r>
              <a:rPr lang="en-US" sz="1300" dirty="0"/>
              <a:t>&amp; Seafood: 350°F–375°F, 10–15 minutes</a:t>
            </a:r>
          </a:p>
          <a:p>
            <a:pPr marL="1200150" lvl="2" indent="-342900"/>
            <a:r>
              <a:rPr lang="en-US" sz="1300" dirty="0" smtClean="0"/>
              <a:t>Vegetables</a:t>
            </a:r>
            <a:r>
              <a:rPr lang="en-US" sz="1300" dirty="0"/>
              <a:t>: 375°F, 8–12 minutes</a:t>
            </a:r>
          </a:p>
          <a:p>
            <a:pPr marL="1200150" lvl="2" indent="-342900"/>
            <a:r>
              <a:rPr lang="en-US" sz="1300" dirty="0" smtClean="0"/>
              <a:t>Frozen </a:t>
            </a:r>
            <a:r>
              <a:rPr lang="en-US" sz="1300" dirty="0"/>
              <a:t>Foods (Nuggets, Fries, Mozzarella Sticks): 375°F, 10–15 minutes</a:t>
            </a:r>
          </a:p>
          <a:p>
            <a:pPr marL="1200150" lvl="2" indent="-342900"/>
            <a:r>
              <a:rPr lang="en-US" sz="1300" dirty="0" smtClean="0"/>
              <a:t>Baked </a:t>
            </a:r>
            <a:r>
              <a:rPr lang="en-US" sz="1300" dirty="0"/>
              <a:t>Goods (Cookies, Muffins): 320°F–350°F, 10–15 minutes</a:t>
            </a:r>
          </a:p>
          <a:p>
            <a:pPr>
              <a:buFont typeface="+mj-lt"/>
              <a:buAutoNum type="arabicPeriod" startAt="5"/>
            </a:pPr>
            <a:r>
              <a:rPr lang="en-US" dirty="0" smtClean="0"/>
              <a:t>Shake </a:t>
            </a:r>
            <a:r>
              <a:rPr lang="en-US" dirty="0"/>
              <a:t>or Flip Halfway</a:t>
            </a:r>
          </a:p>
          <a:p>
            <a:pPr marL="800100" lvl="1" indent="-342900">
              <a:buFont typeface="+mj-lt"/>
              <a:buAutoNum type="alphaLcPeriod"/>
            </a:pPr>
            <a:r>
              <a:rPr lang="en-US" sz="1300" dirty="0" smtClean="0"/>
              <a:t>Halfway </a:t>
            </a:r>
            <a:r>
              <a:rPr lang="en-US" sz="1300" dirty="0"/>
              <a:t>through cooking, shake the basket or flip food for even crispiness</a:t>
            </a:r>
            <a:r>
              <a:rPr lang="en-US" sz="1300" dirty="0" smtClean="0"/>
              <a:t>.</a:t>
            </a:r>
            <a:endParaRPr lang="en-US" sz="1300" dirty="0"/>
          </a:p>
        </p:txBody>
      </p:sp>
      <p:pic>
        <p:nvPicPr>
          <p:cNvPr id="4" name="Picture 3"/>
          <p:cNvPicPr>
            <a:picLocks noChangeAspect="1"/>
          </p:cNvPicPr>
          <p:nvPr/>
        </p:nvPicPr>
        <p:blipFill>
          <a:blip r:embed="rId2"/>
          <a:stretch>
            <a:fillRect/>
          </a:stretch>
        </p:blipFill>
        <p:spPr>
          <a:xfrm>
            <a:off x="5183024" y="1676400"/>
            <a:ext cx="2959100" cy="2219325"/>
          </a:xfrm>
          <a:prstGeom prst="rect">
            <a:avLst/>
          </a:prstGeom>
        </p:spPr>
      </p:pic>
      <p:pic>
        <p:nvPicPr>
          <p:cNvPr id="5" name="Picture 4"/>
          <p:cNvPicPr>
            <a:picLocks noChangeAspect="1"/>
          </p:cNvPicPr>
          <p:nvPr/>
        </p:nvPicPr>
        <p:blipFill>
          <a:blip r:embed="rId3"/>
          <a:stretch>
            <a:fillRect/>
          </a:stretch>
        </p:blipFill>
        <p:spPr>
          <a:xfrm>
            <a:off x="5183024" y="3900710"/>
            <a:ext cx="2959100" cy="2219325"/>
          </a:xfrm>
          <a:prstGeom prst="rect">
            <a:avLst/>
          </a:prstGeom>
        </p:spPr>
      </p:pic>
    </p:spTree>
    <p:extLst>
      <p:ext uri="{BB962C8B-B14F-4D97-AF65-F5344CB8AC3E}">
        <p14:creationId xmlns:p14="http://schemas.microsoft.com/office/powerpoint/2010/main" val="4197753692"/>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3048000" cy="762000"/>
          </a:xfrm>
        </p:spPr>
        <p:txBody>
          <a:bodyPr/>
          <a:lstStyle/>
          <a:p>
            <a:r>
              <a:rPr lang="en-US" dirty="0" smtClean="0">
                <a:solidFill>
                  <a:srgbClr val="C00000"/>
                </a:solidFill>
              </a:rPr>
              <a:t>How to Air Fry</a:t>
            </a:r>
            <a:endParaRPr lang="en-US" dirty="0">
              <a:solidFill>
                <a:srgbClr val="C00000"/>
              </a:solidFill>
            </a:endParaRPr>
          </a:p>
        </p:txBody>
      </p:sp>
      <p:sp>
        <p:nvSpPr>
          <p:cNvPr id="3" name="Content Placeholder 2"/>
          <p:cNvSpPr>
            <a:spLocks noGrp="1"/>
          </p:cNvSpPr>
          <p:nvPr>
            <p:ph idx="1"/>
          </p:nvPr>
        </p:nvSpPr>
        <p:spPr>
          <a:xfrm>
            <a:off x="838200" y="1752600"/>
            <a:ext cx="4038600" cy="3886200"/>
          </a:xfrm>
        </p:spPr>
        <p:txBody>
          <a:bodyPr/>
          <a:lstStyle/>
          <a:p>
            <a:pPr>
              <a:buFont typeface="+mj-lt"/>
              <a:buAutoNum type="arabicPeriod" startAt="6"/>
            </a:pPr>
            <a:r>
              <a:rPr lang="en-US" dirty="0" smtClean="0"/>
              <a:t>Check </a:t>
            </a:r>
            <a:r>
              <a:rPr lang="en-US" dirty="0"/>
              <a:t>for Doneness</a:t>
            </a:r>
          </a:p>
          <a:p>
            <a:pPr marL="800100" lvl="1" indent="-342900">
              <a:buFont typeface="+mj-lt"/>
              <a:buAutoNum type="alphaLcPeriod"/>
            </a:pPr>
            <a:r>
              <a:rPr lang="en-US" sz="1300" dirty="0" smtClean="0"/>
              <a:t>Use </a:t>
            </a:r>
            <a:r>
              <a:rPr lang="en-US" sz="1300" dirty="0"/>
              <a:t>a food thermometer for meats:</a:t>
            </a:r>
          </a:p>
          <a:p>
            <a:pPr marL="1200150" lvl="2" indent="-342900"/>
            <a:r>
              <a:rPr lang="en-US" sz="1300" dirty="0" smtClean="0"/>
              <a:t>Chicken</a:t>
            </a:r>
            <a:r>
              <a:rPr lang="en-US" sz="1300" dirty="0"/>
              <a:t>: 165°F</a:t>
            </a:r>
          </a:p>
          <a:p>
            <a:pPr marL="1200150" lvl="2" indent="-342900"/>
            <a:r>
              <a:rPr lang="en-US" sz="1300" dirty="0" smtClean="0"/>
              <a:t>Steak </a:t>
            </a:r>
            <a:r>
              <a:rPr lang="en-US" sz="1300" dirty="0"/>
              <a:t>(medium-rare): 130–135°F</a:t>
            </a:r>
          </a:p>
          <a:p>
            <a:pPr marL="1200150" lvl="2" indent="-342900"/>
            <a:r>
              <a:rPr lang="en-US" sz="1300" dirty="0" smtClean="0"/>
              <a:t>Fish</a:t>
            </a:r>
            <a:r>
              <a:rPr lang="en-US" sz="1300" dirty="0"/>
              <a:t>: 145°F</a:t>
            </a:r>
          </a:p>
          <a:p>
            <a:pPr marL="800100" lvl="1" indent="-342900">
              <a:buFont typeface="+mj-lt"/>
              <a:buAutoNum type="alphaLcPeriod"/>
            </a:pPr>
            <a:r>
              <a:rPr lang="en-US" sz="1300" dirty="0" smtClean="0"/>
              <a:t>Food </a:t>
            </a:r>
            <a:r>
              <a:rPr lang="en-US" sz="1300" dirty="0"/>
              <a:t>should be golden and crispy on the outside.</a:t>
            </a:r>
          </a:p>
        </p:txBody>
      </p:sp>
      <p:pic>
        <p:nvPicPr>
          <p:cNvPr id="4" name="Picture 3"/>
          <p:cNvPicPr>
            <a:picLocks noChangeAspect="1"/>
          </p:cNvPicPr>
          <p:nvPr/>
        </p:nvPicPr>
        <p:blipFill>
          <a:blip r:embed="rId2"/>
          <a:stretch>
            <a:fillRect/>
          </a:stretch>
        </p:blipFill>
        <p:spPr>
          <a:xfrm>
            <a:off x="5092700" y="1828800"/>
            <a:ext cx="3048000" cy="2286000"/>
          </a:xfrm>
          <a:prstGeom prst="rect">
            <a:avLst/>
          </a:prstGeom>
        </p:spPr>
      </p:pic>
    </p:spTree>
    <p:extLst>
      <p:ext uri="{BB962C8B-B14F-4D97-AF65-F5344CB8AC3E}">
        <p14:creationId xmlns:p14="http://schemas.microsoft.com/office/powerpoint/2010/main" val="3475369381"/>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799400"/>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45" dirty="0">
                <a:solidFill>
                  <a:srgbClr val="C00000"/>
                </a:solidFill>
              </a:rPr>
              <a:t>Grilling</a:t>
            </a:r>
          </a:p>
        </p:txBody>
      </p:sp>
      <p:sp>
        <p:nvSpPr>
          <p:cNvPr id="13" name="Content Placeholder 12"/>
          <p:cNvSpPr>
            <a:spLocks noGrp="1"/>
          </p:cNvSpPr>
          <p:nvPr>
            <p:ph idx="1"/>
          </p:nvPr>
        </p:nvSpPr>
        <p:spPr>
          <a:xfrm>
            <a:off x="990600" y="1371600"/>
            <a:ext cx="7162800" cy="2362200"/>
          </a:xfrm>
        </p:spPr>
        <p:txBody>
          <a:bodyPr/>
          <a:lstStyle/>
          <a:p>
            <a:pPr>
              <a:buClrTx/>
            </a:pPr>
            <a:r>
              <a:rPr lang="en-US" dirty="0" smtClean="0"/>
              <a:t>Grilling is a form of cooking that involves dry heat applied to the surface of food, commonly from above, below or from the side. Grilling usually involves a significant amount of direct, radiant heat, and tends to be used for cooking meat and vegetables quickly.</a:t>
            </a:r>
          </a:p>
          <a:p>
            <a:pPr>
              <a:buClrTx/>
            </a:pPr>
            <a:r>
              <a:rPr lang="en-US" dirty="0" smtClean="0"/>
              <a:t>Steak, hamburgers, chicken, and hot dogs are the most popular foods to grill.</a:t>
            </a:r>
          </a:p>
          <a:p>
            <a:pPr>
              <a:buClrTx/>
            </a:pPr>
            <a:r>
              <a:rPr lang="en-US" dirty="0" smtClean="0"/>
              <a:t>In general all beef products should be cooked over direct heat and with the grill on the high setting. </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657600"/>
            <a:ext cx="3343921" cy="2230395"/>
          </a:xfrm>
          <a:prstGeom prst="rect">
            <a:avLst/>
          </a:prstGeom>
        </p:spPr>
      </p:pic>
    </p:spTree>
    <p:extLst>
      <p:ext uri="{BB962C8B-B14F-4D97-AF65-F5344CB8AC3E}">
        <p14:creationId xmlns:p14="http://schemas.microsoft.com/office/powerpoint/2010/main" val="27162636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sz="2800" b="1" dirty="0" smtClean="0">
                <a:solidFill>
                  <a:srgbClr val="C00000"/>
                </a:solidFill>
              </a:rPr>
              <a:t>How to Grill</a:t>
            </a:r>
            <a:endParaRPr lang="en-US" sz="2800" b="1" dirty="0">
              <a:solidFill>
                <a:srgbClr val="C00000"/>
              </a:solidFill>
            </a:endParaRPr>
          </a:p>
        </p:txBody>
      </p:sp>
      <p:sp>
        <p:nvSpPr>
          <p:cNvPr id="3" name="Content Placeholder 2"/>
          <p:cNvSpPr>
            <a:spLocks noGrp="1"/>
          </p:cNvSpPr>
          <p:nvPr>
            <p:ph idx="1"/>
          </p:nvPr>
        </p:nvSpPr>
        <p:spPr>
          <a:xfrm>
            <a:off x="990600" y="1371600"/>
            <a:ext cx="7162800" cy="4572000"/>
          </a:xfrm>
        </p:spPr>
        <p:txBody>
          <a:bodyPr/>
          <a:lstStyle/>
          <a:p>
            <a:pPr>
              <a:buClr>
                <a:schemeClr val="tx1"/>
              </a:buClr>
            </a:pPr>
            <a:r>
              <a:rPr lang="en-US" dirty="0" smtClean="0"/>
              <a:t>Pre-heat your grill before you start cooking. </a:t>
            </a:r>
          </a:p>
          <a:p>
            <a:pPr>
              <a:buClr>
                <a:schemeClr val="tx1"/>
              </a:buClr>
            </a:pPr>
            <a:r>
              <a:rPr lang="en-US" dirty="0" smtClean="0"/>
              <a:t>After your grill is preheated, use a brass-wire brush to scrape the charred goo and gunk off of the grate. </a:t>
            </a:r>
          </a:p>
          <a:p>
            <a:pPr>
              <a:buClr>
                <a:schemeClr val="tx1"/>
              </a:buClr>
            </a:pPr>
            <a:r>
              <a:rPr lang="en-US" dirty="0" smtClean="0"/>
              <a:t>Once your grill is clean, oil the grate by grabbing an oiled paper towel with some long tongs, and wiping it over the bars. </a:t>
            </a:r>
          </a:p>
          <a:p>
            <a:pPr lvl="1">
              <a:buClr>
                <a:schemeClr val="tx1"/>
              </a:buClr>
            </a:pPr>
            <a:r>
              <a:rPr lang="en-US" dirty="0" smtClean="0"/>
              <a:t>You’ll need to use an oil with a high smoking temperature, like canola oil.</a:t>
            </a:r>
          </a:p>
          <a:p>
            <a:pPr>
              <a:buClr>
                <a:schemeClr val="tx1"/>
              </a:buClr>
            </a:pPr>
            <a:r>
              <a:rPr lang="en-US" dirty="0" smtClean="0"/>
              <a:t>Now that your grill is hot and the grate is clean, your food won’t stick to it as much, and you’re likely to get those classic grill lines!</a:t>
            </a:r>
          </a:p>
          <a:p>
            <a:pPr>
              <a:buClr>
                <a:schemeClr val="tx1"/>
              </a:buClr>
            </a:pPr>
            <a:r>
              <a:rPr lang="en-US" altLang="en-US" dirty="0" smtClean="0"/>
              <a:t>To </a:t>
            </a:r>
            <a:r>
              <a:rPr lang="en-US" altLang="en-US" dirty="0"/>
              <a:t>avoid losing juices during turning, always flip your meat or vegetables using tongs or a spatula, rather than a fork. </a:t>
            </a:r>
            <a:endParaRPr lang="en-US" altLang="en-US" dirty="0" smtClean="0"/>
          </a:p>
          <a:p>
            <a:pPr>
              <a:buClr>
                <a:schemeClr val="tx1"/>
              </a:buClr>
            </a:pPr>
            <a:r>
              <a:rPr lang="en-US" altLang="en-US" dirty="0" smtClean="0"/>
              <a:t>Limit </a:t>
            </a:r>
            <a:r>
              <a:rPr lang="en-US" altLang="en-US" dirty="0"/>
              <a:t>the flips. Ideally, you should flip each item once during the grilling process. </a:t>
            </a:r>
            <a:endParaRPr lang="en-US" altLang="en-US" dirty="0" smtClean="0"/>
          </a:p>
          <a:p>
            <a:pPr>
              <a:buClr>
                <a:schemeClr val="tx1"/>
              </a:buClr>
            </a:pPr>
            <a:r>
              <a:rPr lang="en-US" altLang="en-US" dirty="0" smtClean="0"/>
              <a:t>Whatever </a:t>
            </a:r>
            <a:r>
              <a:rPr lang="en-US" altLang="en-US" dirty="0"/>
              <a:t>you do, don’t press down on burgers or chicken (or anything) with a spatula while they’re grilling! This squeezes out the juices and once they’re gone … they’re gone! </a:t>
            </a:r>
          </a:p>
          <a:p>
            <a:pPr>
              <a:buClr>
                <a:schemeClr val="tx1"/>
              </a:buClr>
            </a:pPr>
            <a:endParaRPr lang="en-US" dirty="0"/>
          </a:p>
        </p:txBody>
      </p:sp>
    </p:spTree>
    <p:extLst>
      <p:ext uri="{BB962C8B-B14F-4D97-AF65-F5344CB8AC3E}">
        <p14:creationId xmlns:p14="http://schemas.microsoft.com/office/powerpoint/2010/main" val="1736870895"/>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Foil Cooking</a:t>
            </a:r>
            <a:endParaRPr lang="en-US" dirty="0">
              <a:solidFill>
                <a:srgbClr val="C00000"/>
              </a:solidFill>
            </a:endParaRPr>
          </a:p>
        </p:txBody>
      </p:sp>
      <p:sp>
        <p:nvSpPr>
          <p:cNvPr id="3" name="Content Placeholder 2"/>
          <p:cNvSpPr>
            <a:spLocks noGrp="1"/>
          </p:cNvSpPr>
          <p:nvPr>
            <p:ph idx="1"/>
          </p:nvPr>
        </p:nvSpPr>
        <p:spPr>
          <a:xfrm>
            <a:off x="838200" y="1752600"/>
            <a:ext cx="4267200" cy="4114800"/>
          </a:xfrm>
        </p:spPr>
        <p:txBody>
          <a:bodyPr/>
          <a:lstStyle/>
          <a:p>
            <a:r>
              <a:rPr lang="en-US" dirty="0"/>
              <a:t>Foil cooking is a simple and fun outdoor cooking method often used in camping or backyard meals. </a:t>
            </a:r>
            <a:endParaRPr lang="en-US" dirty="0" smtClean="0"/>
          </a:p>
          <a:p>
            <a:r>
              <a:rPr lang="en-US" dirty="0" smtClean="0"/>
              <a:t>You </a:t>
            </a:r>
            <a:r>
              <a:rPr lang="en-US" dirty="0"/>
              <a:t>wrap food in aluminum foil and cook it over a campfire, grill, or even in an oven. </a:t>
            </a:r>
            <a:endParaRPr lang="en-US" dirty="0" smtClean="0"/>
          </a:p>
          <a:p>
            <a:r>
              <a:rPr lang="en-US" dirty="0" smtClean="0"/>
              <a:t>It’s </a:t>
            </a:r>
            <a:r>
              <a:rPr lang="en-US" dirty="0"/>
              <a:t>great for meats, veggies, and complete meals with minimal cleanup</a:t>
            </a:r>
            <a:r>
              <a:rPr lang="en-US" dirty="0" smtClean="0"/>
              <a:t>!</a:t>
            </a:r>
          </a:p>
          <a:p>
            <a:r>
              <a:rPr lang="en-US" dirty="0"/>
              <a:t>What You’ll </a:t>
            </a:r>
            <a:r>
              <a:rPr lang="en-US" dirty="0" smtClean="0"/>
              <a:t>Need:</a:t>
            </a:r>
            <a:endParaRPr lang="en-US" dirty="0"/>
          </a:p>
          <a:p>
            <a:pPr lvl="1"/>
            <a:r>
              <a:rPr lang="en-US" sz="1300" dirty="0" smtClean="0"/>
              <a:t>Heavy-duty </a:t>
            </a:r>
            <a:r>
              <a:rPr lang="en-US" sz="1300" dirty="0"/>
              <a:t>aluminum foil (regular foil can tear)</a:t>
            </a:r>
          </a:p>
          <a:p>
            <a:pPr lvl="1"/>
            <a:r>
              <a:rPr lang="en-US" sz="1300" dirty="0" smtClean="0"/>
              <a:t>Tongs </a:t>
            </a:r>
            <a:r>
              <a:rPr lang="en-US" sz="1300" dirty="0"/>
              <a:t>or fire gloves</a:t>
            </a:r>
          </a:p>
          <a:p>
            <a:pPr lvl="1"/>
            <a:r>
              <a:rPr lang="en-US" sz="1300" dirty="0" smtClean="0"/>
              <a:t>Heat </a:t>
            </a:r>
            <a:r>
              <a:rPr lang="en-US" sz="1300" dirty="0"/>
              <a:t>source: Campfire, grill, or oven</a:t>
            </a:r>
          </a:p>
          <a:p>
            <a:pPr lvl="1"/>
            <a:r>
              <a:rPr lang="en-US" sz="1300" dirty="0" smtClean="0"/>
              <a:t>Cooking </a:t>
            </a:r>
            <a:r>
              <a:rPr lang="en-US" sz="1300" dirty="0"/>
              <a:t>spray or oil (to prevent sticking)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828800"/>
            <a:ext cx="3276600" cy="3276600"/>
          </a:xfrm>
          <a:prstGeom prst="rect">
            <a:avLst/>
          </a:prstGeom>
        </p:spPr>
      </p:pic>
    </p:spTree>
    <p:extLst>
      <p:ext uri="{BB962C8B-B14F-4D97-AF65-F5344CB8AC3E}">
        <p14:creationId xmlns:p14="http://schemas.microsoft.com/office/powerpoint/2010/main" val="1082708210"/>
      </p:ext>
    </p:extLst>
  </p:cSld>
  <p:clrMapOvr>
    <a:masterClrMapping/>
  </p:clrMapOvr>
  <p:transition spd="slow"/>
</p:sld>
</file>

<file path=ppt/theme/theme1.xml><?xml version="1.0" encoding="utf-8"?>
<a:theme xmlns:a="http://schemas.openxmlformats.org/drawingml/2006/main" name="Food pyramid presentation">
  <a:themeElements>
    <a:clrScheme name="Food pyramid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ood pyramid presentatio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2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200" b="0" i="0" u="sng" strike="noStrike" cap="none" normalizeH="0" baseline="0" smtClean="0">
            <a:ln>
              <a:noFill/>
            </a:ln>
            <a:solidFill>
              <a:schemeClr val="tx1"/>
            </a:solidFill>
            <a:effectLst/>
            <a:latin typeface="Arial" charset="0"/>
          </a:defRPr>
        </a:defPPr>
      </a:lstStyle>
    </a:lnDef>
  </a:objectDefaults>
  <a:extraClrSchemeLst>
    <a:extraClrScheme>
      <a:clrScheme name="Food pyramid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od pyramid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od pyramid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od pyramid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od pyramid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od pyramid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od pyramid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od pyramid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od pyramid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od pyramid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od pyramid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od pyramid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Food pyramid presentation</Template>
  <TotalTime>2221</TotalTime>
  <Words>13734</Words>
  <Application>Microsoft Office PowerPoint</Application>
  <PresentationFormat>On-screen Show (4:3)</PresentationFormat>
  <Paragraphs>1146</Paragraphs>
  <Slides>165</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165</vt:i4>
      </vt:variant>
    </vt:vector>
  </HeadingPairs>
  <TitlesOfParts>
    <vt:vector size="171" baseType="lpstr">
      <vt:lpstr>Arial</vt:lpstr>
      <vt:lpstr>Calibri</vt:lpstr>
      <vt:lpstr>Century Gothic</vt:lpstr>
      <vt:lpstr>Times New Roman</vt:lpstr>
      <vt:lpstr>Wingdings</vt:lpstr>
      <vt:lpstr>Food pyramid presentation</vt:lpstr>
      <vt:lpstr>Cooking Merit Badge</vt:lpstr>
      <vt:lpstr>Requirements</vt:lpstr>
      <vt:lpstr>Requirements</vt:lpstr>
      <vt:lpstr>Requirements</vt:lpstr>
      <vt:lpstr>Requirements</vt:lpstr>
      <vt:lpstr>Requirements</vt:lpstr>
      <vt:lpstr>Requirements</vt:lpstr>
      <vt:lpstr>Requirements</vt:lpstr>
      <vt:lpstr>Requirements</vt:lpstr>
      <vt:lpstr>Requirements</vt:lpstr>
      <vt:lpstr>Requirements</vt:lpstr>
      <vt:lpstr>Requirements</vt:lpstr>
      <vt:lpstr>Basics of Cooking</vt:lpstr>
      <vt:lpstr>PowerPoint Presentation</vt:lpstr>
      <vt:lpstr>Requirements</vt:lpstr>
      <vt:lpstr>Heat Sources Common Cooking Injuries</vt:lpstr>
      <vt:lpstr>First Aid for Burns and Scalds</vt:lpstr>
      <vt:lpstr>First Aid for Burns and Scalds</vt:lpstr>
      <vt:lpstr>First Aid for Burns and Scalds</vt:lpstr>
      <vt:lpstr>Heat Sources Preventing Burn Injuries</vt:lpstr>
      <vt:lpstr>Heat Sources Preventing Burn Injuries</vt:lpstr>
      <vt:lpstr>Heat Sources Preventing Burn Injuries</vt:lpstr>
      <vt:lpstr>Sharp Instruments Common Cooking Injuries</vt:lpstr>
      <vt:lpstr>Sharp Instruments Common Cooking Injuries</vt:lpstr>
      <vt:lpstr>Requirements</vt:lpstr>
      <vt:lpstr>Food Safety</vt:lpstr>
      <vt:lpstr>Food Safety</vt:lpstr>
      <vt:lpstr>Requirements</vt:lpstr>
      <vt:lpstr>Food Allergies and Food Intolerance</vt:lpstr>
      <vt:lpstr>PowerPoint Presentation</vt:lpstr>
      <vt:lpstr>Symptoms of Allergic Reactions</vt:lpstr>
      <vt:lpstr>First Aid for Anaphylaxis  (Severe Allergic Reactions)</vt:lpstr>
      <vt:lpstr>First Aid for Anaphylaxis  (Severe Allergic Reactions)</vt:lpstr>
      <vt:lpstr>Food Sickness from Improper Handling</vt:lpstr>
      <vt:lpstr>Food Sickness from Improper Handling</vt:lpstr>
      <vt:lpstr>Food Sickness from Improper Handling</vt:lpstr>
      <vt:lpstr>Food Sickness from Improper Handling</vt:lpstr>
      <vt:lpstr>Food Sickness from Improper Handling</vt:lpstr>
      <vt:lpstr>Food Sickness from Improper Handling</vt:lpstr>
      <vt:lpstr>Food Safety Summary</vt:lpstr>
      <vt:lpstr>Requirements</vt:lpstr>
      <vt:lpstr>Reading a Label for Allergens</vt:lpstr>
      <vt:lpstr>PowerPoint Presentation</vt:lpstr>
      <vt:lpstr>Discussion</vt:lpstr>
      <vt:lpstr>PowerPoint Presentation</vt:lpstr>
      <vt:lpstr>Requirements</vt:lpstr>
      <vt:lpstr>PowerPoint Presentation</vt:lpstr>
      <vt:lpstr>Recommended Number of Servings</vt:lpstr>
      <vt:lpstr>PowerPoint Presentation</vt:lpstr>
      <vt:lpstr>Examples of Single Servings for Each Food Group</vt:lpstr>
      <vt:lpstr>Examples of Single Servings for Each Food Group</vt:lpstr>
      <vt:lpstr>Examples of Single Servings for Each Food Group</vt:lpstr>
      <vt:lpstr>Get To Know Your Food Groups</vt:lpstr>
      <vt:lpstr>Fruits</vt:lpstr>
      <vt:lpstr>Vegetables</vt:lpstr>
      <vt:lpstr>Grains</vt:lpstr>
      <vt:lpstr>Grains</vt:lpstr>
      <vt:lpstr>PowerPoint Presentation</vt:lpstr>
      <vt:lpstr>Protein Foods</vt:lpstr>
      <vt:lpstr>Dairy</vt:lpstr>
      <vt:lpstr>Requirements</vt:lpstr>
      <vt:lpstr>Fats, Oils, and Sweets</vt:lpstr>
      <vt:lpstr>Requirements</vt:lpstr>
      <vt:lpstr>How many calories do I need?</vt:lpstr>
      <vt:lpstr>Sample Vegetarian One-Day Meal Plan</vt:lpstr>
      <vt:lpstr>PowerPoint Presentation</vt:lpstr>
      <vt:lpstr>What happens if I get…?</vt:lpstr>
      <vt:lpstr>What happens if I get …?</vt:lpstr>
      <vt:lpstr>Discussion</vt:lpstr>
      <vt:lpstr>Requirements</vt:lpstr>
      <vt:lpstr>PowerPoint Presentation</vt:lpstr>
      <vt:lpstr>PowerPoint Presentation</vt:lpstr>
      <vt:lpstr>PowerPoint Presentation</vt:lpstr>
      <vt:lpstr>How to Read a Food Label</vt:lpstr>
      <vt:lpstr>How to Read a Food Label</vt:lpstr>
      <vt:lpstr>How to Read a Food Label</vt:lpstr>
      <vt:lpstr>How to Read a Food Label</vt:lpstr>
      <vt:lpstr>How to Read a Food Label</vt:lpstr>
      <vt:lpstr>How to Read a Food Label</vt:lpstr>
      <vt:lpstr>Requirements</vt:lpstr>
      <vt:lpstr>Baking</vt:lpstr>
      <vt:lpstr>How to Bake</vt:lpstr>
      <vt:lpstr>Boiling</vt:lpstr>
      <vt:lpstr>How to Boil Food</vt:lpstr>
      <vt:lpstr>Broiling</vt:lpstr>
      <vt:lpstr>How to Broil</vt:lpstr>
      <vt:lpstr>How to Broil</vt:lpstr>
      <vt:lpstr>How to Broil</vt:lpstr>
      <vt:lpstr>Pan Frying</vt:lpstr>
      <vt:lpstr>Simmering</vt:lpstr>
      <vt:lpstr>Microwaving</vt:lpstr>
      <vt:lpstr>Do’s and Don’ts of Microwaving</vt:lpstr>
      <vt:lpstr>Air Frying</vt:lpstr>
      <vt:lpstr>How to Air Fry</vt:lpstr>
      <vt:lpstr>How to Air Fry</vt:lpstr>
      <vt:lpstr>How to Air Fry</vt:lpstr>
      <vt:lpstr>Grilling</vt:lpstr>
      <vt:lpstr>How to Grill</vt:lpstr>
      <vt:lpstr>Foil Cooking</vt:lpstr>
      <vt:lpstr>Steps to Make a Foil Packet (Hobo Packets)</vt:lpstr>
      <vt:lpstr>PowerPoint Presentation</vt:lpstr>
      <vt:lpstr>Foil Cooking Methods and Times</vt:lpstr>
      <vt:lpstr>PowerPoint Presentation</vt:lpstr>
      <vt:lpstr>Dutch Oven Cooking</vt:lpstr>
      <vt:lpstr>Dutch Oven Cooking</vt:lpstr>
      <vt:lpstr>Dutch Oven Cooking Tips</vt:lpstr>
      <vt:lpstr>Dutch Oven Cooking Tips</vt:lpstr>
      <vt:lpstr>Requirements</vt:lpstr>
      <vt:lpstr>Camp Stoves Vs. Campfires</vt:lpstr>
      <vt:lpstr>Camp Stoves Vs. Campfires</vt:lpstr>
      <vt:lpstr>Requirements</vt:lpstr>
      <vt:lpstr>Time Management</vt:lpstr>
      <vt:lpstr>Time Management</vt:lpstr>
      <vt:lpstr>Discussion</vt:lpstr>
      <vt:lpstr>Requirements</vt:lpstr>
      <vt:lpstr>Effects of Senses on Food</vt:lpstr>
      <vt:lpstr>Taste</vt:lpstr>
      <vt:lpstr>Texture</vt:lpstr>
      <vt:lpstr>Smell</vt:lpstr>
      <vt:lpstr>Effects of Senses on Food</vt:lpstr>
      <vt:lpstr>Requirements</vt:lpstr>
      <vt:lpstr>Using the MyPlate Food Guide to Plan Meals</vt:lpstr>
      <vt:lpstr>Examples of Three Days of Meals</vt:lpstr>
      <vt:lpstr>Examples of Three Days of Meals</vt:lpstr>
      <vt:lpstr>Examples of Three Days of Meals</vt:lpstr>
      <vt:lpstr>Allergies and Food Safety</vt:lpstr>
      <vt:lpstr>Examples of Equipment and Utensils Needed</vt:lpstr>
      <vt:lpstr>Examples of Equipment and Utensils Needed</vt:lpstr>
      <vt:lpstr>Home Menu Planning Template</vt:lpstr>
      <vt:lpstr>Finding Recipes for Each Meal</vt:lpstr>
      <vt:lpstr>Determine the Amount of Food Needed</vt:lpstr>
      <vt:lpstr>Create a Shopping List</vt:lpstr>
      <vt:lpstr>Determine the Cost for Each Meal</vt:lpstr>
      <vt:lpstr>Home Shopping List Template</vt:lpstr>
      <vt:lpstr>Requirements</vt:lpstr>
      <vt:lpstr>Verification of Methods and Meals</vt:lpstr>
      <vt:lpstr>Home Cooking Evaluation Template</vt:lpstr>
      <vt:lpstr>Requirements</vt:lpstr>
      <vt:lpstr>Camp Menu Planning Template</vt:lpstr>
      <vt:lpstr>Camp Shopping List Template</vt:lpstr>
      <vt:lpstr>Requirements</vt:lpstr>
      <vt:lpstr>Verification of Methods and Meals</vt:lpstr>
      <vt:lpstr>Camp Cooking Evaluation Template</vt:lpstr>
      <vt:lpstr>Requirements</vt:lpstr>
      <vt:lpstr>Clean-Up</vt:lpstr>
      <vt:lpstr>Clean-Up</vt:lpstr>
      <vt:lpstr>Requirements</vt:lpstr>
      <vt:lpstr>Leave No Trace and Outdoor Code</vt:lpstr>
      <vt:lpstr>Requirements</vt:lpstr>
      <vt:lpstr>Backpacking Menu Planning Template</vt:lpstr>
      <vt:lpstr>Backpacking Shopping List Template</vt:lpstr>
      <vt:lpstr>Requirements</vt:lpstr>
      <vt:lpstr>Reducing Bulk, Weight, and Garbage</vt:lpstr>
      <vt:lpstr>Requirements</vt:lpstr>
      <vt:lpstr>Camp Cooking Evaluation Template</vt:lpstr>
      <vt:lpstr>Requirements</vt:lpstr>
      <vt:lpstr>Clean-Up</vt:lpstr>
      <vt:lpstr>Requirements</vt:lpstr>
      <vt:lpstr>Culinary Careers</vt:lpstr>
      <vt:lpstr>Chef (Executive Chef, Sous Chef, Line Cook)</vt:lpstr>
      <vt:lpstr>Pastry Chef (Baker, Pâtissier)</vt:lpstr>
      <vt:lpstr>Dietitian / Nutritionist</vt:lpstr>
      <vt:lpstr>Food Scientist / Food Technologist</vt:lpstr>
      <vt:lpstr>Restaurant Manager</vt:lpstr>
      <vt:lpstr>Caterer / Food Entrepreneur</vt:lpstr>
    </vt:vector>
  </TitlesOfParts>
  <Company>Family Computer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Cooking Merit Badge</dc:title>
  <dc:creator>Terry McKibben</dc:creator>
  <cp:lastModifiedBy>Terry McKibben</cp:lastModifiedBy>
  <cp:revision>175</cp:revision>
  <dcterms:created xsi:type="dcterms:W3CDTF">2007-11-28T00:36:47Z</dcterms:created>
  <dcterms:modified xsi:type="dcterms:W3CDTF">2025-04-05T02:27:08Z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TC010188041033</vt:lpwstr>
  </property>
</Properties>
</file>